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4"/>
  </p:notesMasterIdLst>
  <p:sldIdLst>
    <p:sldId id="335" r:id="rId2"/>
    <p:sldId id="1593" r:id="rId3"/>
    <p:sldId id="336" r:id="rId4"/>
    <p:sldId id="337" r:id="rId5"/>
    <p:sldId id="338" r:id="rId6"/>
    <p:sldId id="339" r:id="rId7"/>
    <p:sldId id="340" r:id="rId8"/>
    <p:sldId id="341" r:id="rId9"/>
    <p:sldId id="342" r:id="rId10"/>
    <p:sldId id="343" r:id="rId11"/>
    <p:sldId id="1594" r:id="rId12"/>
    <p:sldId id="1595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5"/>
    <p:restoredTop sz="90854"/>
  </p:normalViewPr>
  <p:slideViewPr>
    <p:cSldViewPr snapToGrid="0" snapToObjects="1">
      <p:cViewPr varScale="1">
        <p:scale>
          <a:sx n="116" d="100"/>
          <a:sy n="116" d="100"/>
        </p:scale>
        <p:origin x="9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tiff>
</file>

<file path=ppt/media/image12.png>
</file>

<file path=ppt/media/image13.png>
</file>

<file path=ppt/media/image14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3.png>
</file>

<file path=ppt/media/image6.png>
</file>

<file path=ppt/media/image7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6788AF-088D-DC44-80E0-11887C5DF5CA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41F75-C83C-C64B-999E-8514097C4B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9619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69AF2-5D9F-43EF-B224-A1A7C5C605B6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406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Alex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现为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Lightning Labs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工程师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2014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9543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扩展性：比特币网络无法通过提升吞吐量来应对日益频繁的交易流动  全网每秒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笔的交易速度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每次交易的交易费用可能在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美分至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美分之间，使得无法进行小额支付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不能导致处理能力出现数量级改变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既然在区块脸中优化性能如此艰难，为什么不尽可能将交易放在链外执行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闪电网络可以实现近乎即时的交易，速度可达每秒数千到数百万笔，费用却只有几分钱（甚至是免费）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未花费的交易输出 某个人的钱包的余额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属于他的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UTXO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的总和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个区块链，有多个区块；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个区块，多笔交易（两三千笔）；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每笔交易，多笔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多笔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407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两个相关方必须首先就一笔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交易达成一致意见。该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交易决定每人拿出多少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bitcoin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放入通道中。例如，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想发送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给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Bob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因为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期望更频繁地交易，他们决定打开一个双向支付通道，并且使用该通道发送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bitcoin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现在立即从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交易创建一笔后续交易。这是“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commitment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交易”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113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9751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1325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另一条区块链支持用于哈希锁的相同哈希函数，以及具备创建时间锁的能力，支付通道就可以跨多个区块链（包括侧链）进行路由。只要链可以支持相同的加密散列函数，就可以跨区块链进行交易，而不需要信任第三方托管商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2871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创新利用比特币脚本能够产生颠覆行革新。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闪电网络思想不仅仅可用于改善比特币网络，它同样适用于类似的数字货币，实际上，以太坊就有自己的闪电网络。</a:t>
            </a: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HTLC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的思想也不仅仅限于比特币内部，它可以扩展为一个跨链技术以在不同账本之间交换价值。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949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141F75-C83C-C64B-999E-8514097C4B5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8963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2772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309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718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01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1462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28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916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01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18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4792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886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4EFAA-CFC7-654C-A688-626C0FF7B574}" type="datetimeFigureOut">
              <a:rPr kumimoji="1" lang="zh-CN" altLang="en-US" smtClean="0"/>
              <a:t>2018/8/8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22FF6-53D9-1B4E-9AA1-761B2FF896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99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Visio_Drawing5.vsdx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4.vsdx"/><Relationship Id="rId9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0.tif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6.vsd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Visio_Drawing2.vsdx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ChangeArrowheads="1"/>
          </p:cNvSpPr>
          <p:nvPr/>
        </p:nvSpPr>
        <p:spPr bwMode="auto">
          <a:xfrm>
            <a:off x="3403736" y="4738919"/>
            <a:ext cx="4800600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0" hangingPunct="0">
              <a:lnSpc>
                <a:spcPct val="135000"/>
              </a:lnSpc>
              <a:spcBef>
                <a:spcPct val="20000"/>
              </a:spcBef>
              <a:buSzPct val="120000"/>
            </a:pPr>
            <a:endParaRPr lang="zh-CN" altLang="en-US" sz="2800">
              <a:solidFill>
                <a:srgbClr val="A50021"/>
              </a:solidFill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999113" y="2628147"/>
            <a:ext cx="3102254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闪电网络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19992" y="4770097"/>
            <a:ext cx="1620958" cy="1142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rgbClr val="B74A47"/>
                </a:solidFill>
                <a:latin typeface="STFangsong" panose="02010600040101010101" pitchFamily="2" charset="-122"/>
                <a:ea typeface="STFangsong" panose="02010600040101010101" pitchFamily="2" charset="-122"/>
              </a:rPr>
              <a:t>王浩然</a:t>
            </a:r>
            <a:endParaRPr lang="en-US" altLang="zh-CN" sz="1600" b="1" dirty="0">
              <a:solidFill>
                <a:srgbClr val="B74A47"/>
              </a:solidFill>
              <a:latin typeface="STFangsong" panose="02010600040101010101" pitchFamily="2" charset="-122"/>
              <a:ea typeface="STFangsong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rgbClr val="B74A47"/>
                </a:solidFill>
                <a:latin typeface="STFangsong" panose="02010600040101010101" pitchFamily="2" charset="-122"/>
                <a:ea typeface="STFangsong" panose="02010600040101010101" pitchFamily="2" charset="-122"/>
              </a:rPr>
              <a:t>复杂美（上海）</a:t>
            </a:r>
            <a:endParaRPr lang="en-US" altLang="zh-CN" sz="1600" b="1" dirty="0">
              <a:solidFill>
                <a:srgbClr val="B74A47"/>
              </a:solidFill>
              <a:latin typeface="STFangsong" panose="02010600040101010101" pitchFamily="2" charset="-122"/>
              <a:ea typeface="STFangsong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b="1" dirty="0">
                <a:solidFill>
                  <a:srgbClr val="B74A47"/>
                </a:solidFill>
                <a:latin typeface="STFangsong" panose="02010600040101010101" pitchFamily="2" charset="-122"/>
                <a:ea typeface="STFangsong" panose="02010600040101010101" pitchFamily="2" charset="-122"/>
              </a:rPr>
              <a:t>2018.</a:t>
            </a:r>
            <a:r>
              <a:rPr lang="zh-CN" altLang="en-US" sz="1600" b="1" dirty="0">
                <a:solidFill>
                  <a:srgbClr val="B74A47"/>
                </a:solidFill>
                <a:latin typeface="STFangsong" panose="02010600040101010101" pitchFamily="2" charset="-122"/>
                <a:ea typeface="STFangsong" panose="02010600040101010101" pitchFamily="2" charset="-122"/>
              </a:rPr>
              <a:t> </a:t>
            </a:r>
            <a:r>
              <a:rPr lang="en-US" altLang="zh-CN" sz="1600" b="1" dirty="0">
                <a:solidFill>
                  <a:srgbClr val="B74A47"/>
                </a:solidFill>
                <a:latin typeface="STFangsong" panose="02010600040101010101" pitchFamily="2" charset="-122"/>
                <a:ea typeface="STFangsong" panose="02010600040101010101" pitchFamily="2" charset="-122"/>
              </a:rPr>
              <a:t>08</a:t>
            </a:r>
            <a:endParaRPr lang="en-US" sz="1600" b="1" dirty="0">
              <a:solidFill>
                <a:srgbClr val="B74A47"/>
              </a:solidFill>
              <a:latin typeface="STFangsong" panose="02010600040101010101" pitchFamily="2" charset="-122"/>
              <a:ea typeface="STFangsong" panose="02010600040101010101" pitchFamily="2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EAC333-AA42-45CC-9C1E-0B601D2B15CF}"/>
              </a:ext>
            </a:extLst>
          </p:cNvPr>
          <p:cNvGrpSpPr/>
          <p:nvPr/>
        </p:nvGrpSpPr>
        <p:grpSpPr>
          <a:xfrm>
            <a:off x="1240926" y="2381578"/>
            <a:ext cx="864963" cy="864963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20" name="同心圆 54">
              <a:extLst>
                <a:ext uri="{FF2B5EF4-FFF2-40B4-BE49-F238E27FC236}">
                  <a16:creationId xmlns:a16="http://schemas.microsoft.com/office/drawing/2014/main" id="{6B56A742-F3C7-4CFC-9CD8-7FC65F7AAA5C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A0C211B-E1DB-4E58-9F54-CD8312BA4916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F859A4D-0FF0-4294-BD1B-94EC5CBA2445}"/>
              </a:ext>
            </a:extLst>
          </p:cNvPr>
          <p:cNvGrpSpPr/>
          <p:nvPr/>
        </p:nvGrpSpPr>
        <p:grpSpPr>
          <a:xfrm>
            <a:off x="2969118" y="3347033"/>
            <a:ext cx="864963" cy="864963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23" name="同心圆 47">
              <a:extLst>
                <a:ext uri="{FF2B5EF4-FFF2-40B4-BE49-F238E27FC236}">
                  <a16:creationId xmlns:a16="http://schemas.microsoft.com/office/drawing/2014/main" id="{A171B8EE-A74A-475B-8931-5B68435472E0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3605CACF-3E5B-49DB-BCB7-04459696236B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59E200A-ED1E-4157-AB91-B480009F5488}"/>
              </a:ext>
            </a:extLst>
          </p:cNvPr>
          <p:cNvGrpSpPr/>
          <p:nvPr/>
        </p:nvGrpSpPr>
        <p:grpSpPr>
          <a:xfrm>
            <a:off x="2188446" y="3684673"/>
            <a:ext cx="1077182" cy="1077182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26" name="同心圆 50">
              <a:extLst>
                <a:ext uri="{FF2B5EF4-FFF2-40B4-BE49-F238E27FC236}">
                  <a16:creationId xmlns:a16="http://schemas.microsoft.com/office/drawing/2014/main" id="{B42916C2-289E-4701-A8EA-B19E0B30F871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6E5A2EB7-3CD4-4ABE-AD35-C99219DD82CA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0CEAF17-1AA2-468F-868E-219559035472}"/>
              </a:ext>
            </a:extLst>
          </p:cNvPr>
          <p:cNvGrpSpPr/>
          <p:nvPr/>
        </p:nvGrpSpPr>
        <p:grpSpPr>
          <a:xfrm>
            <a:off x="1466657" y="2115547"/>
            <a:ext cx="2258135" cy="2258135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45000"/>
              </a:prstClr>
            </a:outerShdw>
          </a:effectLst>
        </p:grpSpPr>
        <p:sp>
          <p:nvSpPr>
            <p:cNvPr id="29" name="同心圆 41">
              <a:extLst>
                <a:ext uri="{FF2B5EF4-FFF2-40B4-BE49-F238E27FC236}">
                  <a16:creationId xmlns:a16="http://schemas.microsoft.com/office/drawing/2014/main" id="{1AD7A172-FD30-45E0-A992-5D875F865CD3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D011FDF-ABB3-4F94-8D91-05F35428E499}"/>
                </a:ext>
              </a:extLst>
            </p:cNvPr>
            <p:cNvSpPr/>
            <p:nvPr/>
          </p:nvSpPr>
          <p:spPr>
            <a:xfrm>
              <a:off x="392113" y="760413"/>
              <a:ext cx="3825873" cy="38258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9167EDB-B218-4043-A780-231E22E79545}"/>
              </a:ext>
            </a:extLst>
          </p:cNvPr>
          <p:cNvGrpSpPr/>
          <p:nvPr/>
        </p:nvGrpSpPr>
        <p:grpSpPr>
          <a:xfrm>
            <a:off x="3710149" y="2210227"/>
            <a:ext cx="375984" cy="375984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24000"/>
              </a:prstClr>
            </a:outerShdw>
          </a:effectLst>
        </p:grpSpPr>
        <p:sp>
          <p:nvSpPr>
            <p:cNvPr id="32" name="同心圆 57">
              <a:extLst>
                <a:ext uri="{FF2B5EF4-FFF2-40B4-BE49-F238E27FC236}">
                  <a16:creationId xmlns:a16="http://schemas.microsoft.com/office/drawing/2014/main" id="{BB4F7E21-79AF-4FB5-94DD-A096AEF1834F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67C7C407-463D-496A-9054-33437F299DE6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TextBox 60">
            <a:extLst>
              <a:ext uri="{FF2B5EF4-FFF2-40B4-BE49-F238E27FC236}">
                <a16:creationId xmlns:a16="http://schemas.microsoft.com/office/drawing/2014/main" id="{54AC81DC-63FC-49EF-B044-CD9106ECFF4C}"/>
              </a:ext>
            </a:extLst>
          </p:cNvPr>
          <p:cNvSpPr txBox="1"/>
          <p:nvPr/>
        </p:nvSpPr>
        <p:spPr>
          <a:xfrm>
            <a:off x="1567433" y="2890671"/>
            <a:ext cx="1939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-225" dirty="0">
                <a:solidFill>
                  <a:srgbClr val="B74A4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2018</a:t>
            </a:r>
            <a:endParaRPr lang="zh-CN" altLang="en-US" sz="4000" b="1" spc="-225" dirty="0">
              <a:solidFill>
                <a:srgbClr val="B74A4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7A65A95-A471-49DB-B780-0CB84C7B8F68}"/>
              </a:ext>
            </a:extLst>
          </p:cNvPr>
          <p:cNvCxnSpPr/>
          <p:nvPr/>
        </p:nvCxnSpPr>
        <p:spPr>
          <a:xfrm>
            <a:off x="4175088" y="3250871"/>
            <a:ext cx="291074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61">
            <a:extLst>
              <a:ext uri="{FF2B5EF4-FFF2-40B4-BE49-F238E27FC236}">
                <a16:creationId xmlns:a16="http://schemas.microsoft.com/office/drawing/2014/main" id="{F961B24D-863A-4410-AB00-1D18A5095D94}"/>
              </a:ext>
            </a:extLst>
          </p:cNvPr>
          <p:cNvSpPr txBox="1"/>
          <p:nvPr/>
        </p:nvSpPr>
        <p:spPr>
          <a:xfrm>
            <a:off x="3859806" y="3435782"/>
            <a:ext cx="3880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B74A47"/>
                </a:solidFill>
                <a:ea typeface="华文楷体" pitchFamily="2" charset="-122"/>
                <a:cs typeface="Times New Roman" pitchFamily="18" charset="0"/>
              </a:rPr>
              <a:t>明日之星还是明日黄花 </a:t>
            </a:r>
            <a:r>
              <a:rPr lang="zh-CN" altLang="en-US" sz="2800" dirty="0">
                <a:solidFill>
                  <a:srgbClr val="B74A47"/>
                </a:solidFill>
                <a:ea typeface="华文楷体" pitchFamily="2" charset="-122"/>
                <a:cs typeface="Times New Roman" pitchFamily="18" charset="0"/>
              </a:rPr>
              <a:t>？</a:t>
            </a:r>
            <a:endParaRPr lang="en-US" altLang="zh-CN" sz="2800" b="1" dirty="0">
              <a:solidFill>
                <a:srgbClr val="B74A47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8477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79895CA-075B-4D4A-A902-9A3ABE25B94D}"/>
              </a:ext>
            </a:extLst>
          </p:cNvPr>
          <p:cNvGrpSpPr/>
          <p:nvPr/>
        </p:nvGrpSpPr>
        <p:grpSpPr>
          <a:xfrm>
            <a:off x="86860" y="4379397"/>
            <a:ext cx="4526548" cy="2276068"/>
            <a:chOff x="1526009" y="4056856"/>
            <a:chExt cx="4018902" cy="18561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5A0D9A2-96E3-5443-941C-DD77050382BF}"/>
                </a:ext>
              </a:extLst>
            </p:cNvPr>
            <p:cNvGrpSpPr/>
            <p:nvPr/>
          </p:nvGrpSpPr>
          <p:grpSpPr>
            <a:xfrm>
              <a:off x="1526009" y="4056856"/>
              <a:ext cx="4018902" cy="1856130"/>
              <a:chOff x="4252562" y="1286668"/>
              <a:chExt cx="3889425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圆角矩形 25">
                <a:extLst>
                  <a:ext uri="{FF2B5EF4-FFF2-40B4-BE49-F238E27FC236}">
                    <a16:creationId xmlns:a16="http://schemas.microsoft.com/office/drawing/2014/main" id="{4ABF3DD8-5D2E-4A4E-950A-4D49AD5B7C5B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圆角矩形 26">
                <a:extLst>
                  <a:ext uri="{FF2B5EF4-FFF2-40B4-BE49-F238E27FC236}">
                    <a16:creationId xmlns:a16="http://schemas.microsoft.com/office/drawing/2014/main" id="{802362C9-39E8-3344-93AB-1E15A608CFEE}"/>
                  </a:ext>
                </a:extLst>
              </p:cNvPr>
              <p:cNvSpPr/>
              <p:nvPr/>
            </p:nvSpPr>
            <p:spPr>
              <a:xfrm>
                <a:off x="4252562" y="1322207"/>
                <a:ext cx="3889425" cy="264114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12A5DD04-A38E-E94D-B99F-E5DA8C24BB99}"/>
                </a:ext>
              </a:extLst>
            </p:cNvPr>
            <p:cNvGrpSpPr/>
            <p:nvPr/>
          </p:nvGrpSpPr>
          <p:grpSpPr>
            <a:xfrm>
              <a:off x="1574424" y="4080776"/>
              <a:ext cx="621046" cy="62104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28">
                <a:extLst>
                  <a:ext uri="{FF2B5EF4-FFF2-40B4-BE49-F238E27FC236}">
                    <a16:creationId xmlns:a16="http://schemas.microsoft.com/office/drawing/2014/main" id="{EECBF523-5F84-D54E-8894-4B8F8ABBB5F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ysClr val="window" lastClr="FFFFFF"/>
                  </a:gs>
                  <a:gs pos="55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81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2E1C5CE0-2DC5-1947-A6F1-626FD6D4503C}"/>
                  </a:ext>
                </a:extLst>
              </p:cNvPr>
              <p:cNvSpPr/>
              <p:nvPr/>
            </p:nvSpPr>
            <p:spPr>
              <a:xfrm>
                <a:off x="392114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ysClr val="window" lastClr="FFFFFF"/>
                  </a:gs>
                  <a:gs pos="51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189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7" name="Group 41">
              <a:extLst>
                <a:ext uri="{FF2B5EF4-FFF2-40B4-BE49-F238E27FC236}">
                  <a16:creationId xmlns:a16="http://schemas.microsoft.com/office/drawing/2014/main" id="{2D691B17-B69A-2D47-8A74-C7AEC8B741E4}"/>
                </a:ext>
              </a:extLst>
            </p:cNvPr>
            <p:cNvGrpSpPr/>
            <p:nvPr/>
          </p:nvGrpSpPr>
          <p:grpSpPr bwMode="auto">
            <a:xfrm>
              <a:off x="1995543" y="4282314"/>
              <a:ext cx="3268621" cy="1503789"/>
              <a:chOff x="-3117" y="272"/>
              <a:chExt cx="4309" cy="1402"/>
            </a:xfrm>
          </p:grpSpPr>
          <p:sp>
            <p:nvSpPr>
              <p:cNvPr id="9" name="Rectangle 42">
                <a:extLst>
                  <a:ext uri="{FF2B5EF4-FFF2-40B4-BE49-F238E27FC236}">
                    <a16:creationId xmlns:a16="http://schemas.microsoft.com/office/drawing/2014/main" id="{6844C0E4-FC15-E146-9067-F6B9033A53AE}"/>
                  </a:ext>
                </a:extLst>
              </p:cNvPr>
              <p:cNvSpPr/>
              <p:nvPr/>
            </p:nvSpPr>
            <p:spPr bwMode="auto">
              <a:xfrm>
                <a:off x="-2825" y="272"/>
                <a:ext cx="1899" cy="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zh-CN" altLang="en-US" sz="1400" b="1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Bebas Neue" charset="0"/>
                    <a:sym typeface="Bebas Neue" charset="0"/>
                  </a:rPr>
                  <a:t>缺陷和危险</a:t>
                </a:r>
                <a:endParaRPr lang="en-US" sz="14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endParaRPr>
              </a:p>
            </p:txBody>
          </p:sp>
          <p:sp>
            <p:nvSpPr>
              <p:cNvPr id="10" name="Rectangle 43">
                <a:extLst>
                  <a:ext uri="{FF2B5EF4-FFF2-40B4-BE49-F238E27FC236}">
                    <a16:creationId xmlns:a16="http://schemas.microsoft.com/office/drawing/2014/main" id="{35439C08-7F80-514C-A53E-1A89326E117D}"/>
                  </a:ext>
                </a:extLst>
              </p:cNvPr>
              <p:cNvSpPr/>
              <p:nvPr/>
            </p:nvSpPr>
            <p:spPr bwMode="auto">
              <a:xfrm>
                <a:off x="-3117" y="635"/>
                <a:ext cx="4309" cy="10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收款时要求必须在线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监控通道的需求</a:t>
                </a: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对于大额付款并不理想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变相鼓励支付中心的集中化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>
                  <a:lnSpc>
                    <a:spcPct val="125000"/>
                  </a:lnSpc>
                </a:pPr>
                <a:endPara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</p:txBody>
          </p:sp>
        </p:grp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1B594ADB-A610-DB48-9A96-5994DAD3B960}"/>
                </a:ext>
              </a:extLst>
            </p:cNvPr>
            <p:cNvSpPr/>
            <p:nvPr/>
          </p:nvSpPr>
          <p:spPr bwMode="auto">
            <a:xfrm>
              <a:off x="1699376" y="4242532"/>
              <a:ext cx="296209" cy="297806"/>
            </a:xfrm>
            <a:custGeom>
              <a:avLst/>
              <a:gdLst>
                <a:gd name="T0" fmla="*/ 48 w 167"/>
                <a:gd name="T1" fmla="*/ 170 h 170"/>
                <a:gd name="T2" fmla="*/ 18 w 167"/>
                <a:gd name="T3" fmla="*/ 158 h 170"/>
                <a:gd name="T4" fmla="*/ 20 w 167"/>
                <a:gd name="T5" fmla="*/ 97 h 170"/>
                <a:gd name="T6" fmla="*/ 105 w 167"/>
                <a:gd name="T7" fmla="*/ 12 h 170"/>
                <a:gd name="T8" fmla="*/ 135 w 167"/>
                <a:gd name="T9" fmla="*/ 3 h 170"/>
                <a:gd name="T10" fmla="*/ 157 w 167"/>
                <a:gd name="T11" fmla="*/ 24 h 170"/>
                <a:gd name="T12" fmla="*/ 148 w 167"/>
                <a:gd name="T13" fmla="*/ 54 h 170"/>
                <a:gd name="T14" fmla="*/ 66 w 167"/>
                <a:gd name="T15" fmla="*/ 136 h 170"/>
                <a:gd name="T16" fmla="*/ 51 w 167"/>
                <a:gd name="T17" fmla="*/ 143 h 170"/>
                <a:gd name="T18" fmla="*/ 38 w 167"/>
                <a:gd name="T19" fmla="*/ 139 h 170"/>
                <a:gd name="T20" fmla="*/ 41 w 167"/>
                <a:gd name="T21" fmla="*/ 110 h 170"/>
                <a:gd name="T22" fmla="*/ 98 w 167"/>
                <a:gd name="T23" fmla="*/ 53 h 170"/>
                <a:gd name="T24" fmla="*/ 106 w 167"/>
                <a:gd name="T25" fmla="*/ 53 h 170"/>
                <a:gd name="T26" fmla="*/ 106 w 167"/>
                <a:gd name="T27" fmla="*/ 62 h 170"/>
                <a:gd name="T28" fmla="*/ 49 w 167"/>
                <a:gd name="T29" fmla="*/ 119 h 170"/>
                <a:gd name="T30" fmla="*/ 46 w 167"/>
                <a:gd name="T31" fmla="*/ 130 h 170"/>
                <a:gd name="T32" fmla="*/ 50 w 167"/>
                <a:gd name="T33" fmla="*/ 132 h 170"/>
                <a:gd name="T34" fmla="*/ 58 w 167"/>
                <a:gd name="T35" fmla="*/ 127 h 170"/>
                <a:gd name="T36" fmla="*/ 139 w 167"/>
                <a:gd name="T37" fmla="*/ 46 h 170"/>
                <a:gd name="T38" fmla="*/ 145 w 167"/>
                <a:gd name="T39" fmla="*/ 27 h 170"/>
                <a:gd name="T40" fmla="*/ 132 w 167"/>
                <a:gd name="T41" fmla="*/ 14 h 170"/>
                <a:gd name="T42" fmla="*/ 114 w 167"/>
                <a:gd name="T43" fmla="*/ 20 h 170"/>
                <a:gd name="T44" fmla="*/ 29 w 167"/>
                <a:gd name="T45" fmla="*/ 105 h 170"/>
                <a:gd name="T46" fmla="*/ 27 w 167"/>
                <a:gd name="T47" fmla="*/ 150 h 170"/>
                <a:gd name="T48" fmla="*/ 71 w 167"/>
                <a:gd name="T49" fmla="*/ 148 h 170"/>
                <a:gd name="T50" fmla="*/ 156 w 167"/>
                <a:gd name="T51" fmla="*/ 63 h 170"/>
                <a:gd name="T52" fmla="*/ 165 w 167"/>
                <a:gd name="T53" fmla="*/ 63 h 170"/>
                <a:gd name="T54" fmla="*/ 165 w 167"/>
                <a:gd name="T55" fmla="*/ 71 h 170"/>
                <a:gd name="T56" fmla="*/ 80 w 167"/>
                <a:gd name="T57" fmla="*/ 156 h 170"/>
                <a:gd name="T58" fmla="*/ 48 w 167"/>
                <a:gd name="T59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7" h="170">
                  <a:moveTo>
                    <a:pt x="48" y="170"/>
                  </a:moveTo>
                  <a:cubicBezTo>
                    <a:pt x="37" y="170"/>
                    <a:pt x="26" y="166"/>
                    <a:pt x="18" y="158"/>
                  </a:cubicBezTo>
                  <a:cubicBezTo>
                    <a:pt x="4" y="143"/>
                    <a:pt x="0" y="117"/>
                    <a:pt x="20" y="97"/>
                  </a:cubicBezTo>
                  <a:cubicBezTo>
                    <a:pt x="32" y="85"/>
                    <a:pt x="81" y="36"/>
                    <a:pt x="105" y="12"/>
                  </a:cubicBezTo>
                  <a:cubicBezTo>
                    <a:pt x="114" y="3"/>
                    <a:pt x="125" y="0"/>
                    <a:pt x="135" y="3"/>
                  </a:cubicBezTo>
                  <a:cubicBezTo>
                    <a:pt x="146" y="5"/>
                    <a:pt x="154" y="14"/>
                    <a:pt x="157" y="24"/>
                  </a:cubicBezTo>
                  <a:cubicBezTo>
                    <a:pt x="160" y="35"/>
                    <a:pt x="156" y="46"/>
                    <a:pt x="148" y="54"/>
                  </a:cubicBezTo>
                  <a:cubicBezTo>
                    <a:pt x="66" y="136"/>
                    <a:pt x="66" y="136"/>
                    <a:pt x="66" y="136"/>
                  </a:cubicBezTo>
                  <a:cubicBezTo>
                    <a:pt x="62" y="140"/>
                    <a:pt x="57" y="143"/>
                    <a:pt x="51" y="143"/>
                  </a:cubicBezTo>
                  <a:cubicBezTo>
                    <a:pt x="46" y="144"/>
                    <a:pt x="41" y="142"/>
                    <a:pt x="38" y="139"/>
                  </a:cubicBezTo>
                  <a:cubicBezTo>
                    <a:pt x="31" y="133"/>
                    <a:pt x="30" y="121"/>
                    <a:pt x="41" y="110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100" y="51"/>
                    <a:pt x="104" y="51"/>
                    <a:pt x="106" y="53"/>
                  </a:cubicBezTo>
                  <a:cubicBezTo>
                    <a:pt x="109" y="55"/>
                    <a:pt x="109" y="59"/>
                    <a:pt x="106" y="62"/>
                  </a:cubicBezTo>
                  <a:cubicBezTo>
                    <a:pt x="49" y="119"/>
                    <a:pt x="49" y="119"/>
                    <a:pt x="49" y="119"/>
                  </a:cubicBezTo>
                  <a:cubicBezTo>
                    <a:pt x="44" y="124"/>
                    <a:pt x="44" y="128"/>
                    <a:pt x="46" y="130"/>
                  </a:cubicBezTo>
                  <a:cubicBezTo>
                    <a:pt x="47" y="131"/>
                    <a:pt x="48" y="132"/>
                    <a:pt x="50" y="132"/>
                  </a:cubicBezTo>
                  <a:cubicBezTo>
                    <a:pt x="52" y="131"/>
                    <a:pt x="55" y="130"/>
                    <a:pt x="58" y="127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45" y="40"/>
                    <a:pt x="147" y="34"/>
                    <a:pt x="145" y="27"/>
                  </a:cubicBezTo>
                  <a:cubicBezTo>
                    <a:pt x="144" y="21"/>
                    <a:pt x="138" y="16"/>
                    <a:pt x="132" y="14"/>
                  </a:cubicBezTo>
                  <a:cubicBezTo>
                    <a:pt x="126" y="13"/>
                    <a:pt x="119" y="15"/>
                    <a:pt x="114" y="20"/>
                  </a:cubicBezTo>
                  <a:cubicBezTo>
                    <a:pt x="89" y="45"/>
                    <a:pt x="41" y="93"/>
                    <a:pt x="29" y="105"/>
                  </a:cubicBezTo>
                  <a:cubicBezTo>
                    <a:pt x="13" y="121"/>
                    <a:pt x="17" y="139"/>
                    <a:pt x="27" y="150"/>
                  </a:cubicBezTo>
                  <a:cubicBezTo>
                    <a:pt x="37" y="160"/>
                    <a:pt x="55" y="164"/>
                    <a:pt x="71" y="148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9" y="60"/>
                    <a:pt x="162" y="60"/>
                    <a:pt x="165" y="63"/>
                  </a:cubicBezTo>
                  <a:cubicBezTo>
                    <a:pt x="167" y="65"/>
                    <a:pt x="167" y="69"/>
                    <a:pt x="165" y="71"/>
                  </a:cubicBezTo>
                  <a:cubicBezTo>
                    <a:pt x="80" y="156"/>
                    <a:pt x="80" y="156"/>
                    <a:pt x="80" y="156"/>
                  </a:cubicBezTo>
                  <a:cubicBezTo>
                    <a:pt x="70" y="166"/>
                    <a:pt x="58" y="170"/>
                    <a:pt x="48" y="170"/>
                  </a:cubicBezTo>
                  <a:close/>
                </a:path>
              </a:pathLst>
            </a:custGeom>
            <a:solidFill>
              <a:srgbClr val="AD17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200" ker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85FDC84-19A7-4842-90B2-346036580FB7}"/>
              </a:ext>
            </a:extLst>
          </p:cNvPr>
          <p:cNvGrpSpPr/>
          <p:nvPr/>
        </p:nvGrpSpPr>
        <p:grpSpPr>
          <a:xfrm>
            <a:off x="4162197" y="967563"/>
            <a:ext cx="4896744" cy="2331142"/>
            <a:chOff x="4308987" y="1755006"/>
            <a:chExt cx="3698240" cy="1998345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59294CBD-BFD9-A54A-92E4-4FA9CE83BF33}"/>
                </a:ext>
              </a:extLst>
            </p:cNvPr>
            <p:cNvGrpSpPr/>
            <p:nvPr/>
          </p:nvGrpSpPr>
          <p:grpSpPr>
            <a:xfrm>
              <a:off x="4308987" y="1755006"/>
              <a:ext cx="3698240" cy="1998345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AFE7B54B-5B4B-B24C-AAEC-C4AC04DE18B0}"/>
                  </a:ext>
                </a:extLst>
              </p:cNvPr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43D396F2-02E3-3F44-9CFC-88F4F899D59D}"/>
                  </a:ext>
                </a:extLst>
              </p:cNvPr>
              <p:cNvSpPr/>
              <p:nvPr/>
            </p:nvSpPr>
            <p:spPr>
              <a:xfrm>
                <a:off x="4351931" y="1367703"/>
                <a:ext cx="3742172" cy="25957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169C4076-BF44-6A4D-A9E9-0F729F5833E4}"/>
                </a:ext>
              </a:extLst>
            </p:cNvPr>
            <p:cNvGrpSpPr/>
            <p:nvPr/>
          </p:nvGrpSpPr>
          <p:grpSpPr>
            <a:xfrm>
              <a:off x="4394902" y="2058378"/>
              <a:ext cx="621046" cy="62104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2" name="同心圆 8">
                <a:extLst>
                  <a:ext uri="{FF2B5EF4-FFF2-40B4-BE49-F238E27FC236}">
                    <a16:creationId xmlns:a16="http://schemas.microsoft.com/office/drawing/2014/main" id="{752E4A71-C52B-0C4D-B11B-FE989B2281BA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ysClr val="window" lastClr="FFFFFF"/>
                  </a:gs>
                  <a:gs pos="55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81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E43900F1-54C1-2B41-83C1-7A855078387D}"/>
                  </a:ext>
                </a:extLst>
              </p:cNvPr>
              <p:cNvSpPr/>
              <p:nvPr/>
            </p:nvSpPr>
            <p:spPr>
              <a:xfrm>
                <a:off x="392111" y="760414"/>
                <a:ext cx="3825874" cy="3825871"/>
              </a:xfrm>
              <a:prstGeom prst="ellipse">
                <a:avLst/>
              </a:prstGeom>
              <a:gradFill>
                <a:gsLst>
                  <a:gs pos="0">
                    <a:sysClr val="window" lastClr="FFFFFF"/>
                  </a:gs>
                  <a:gs pos="51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189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8" name="Group 41">
              <a:extLst>
                <a:ext uri="{FF2B5EF4-FFF2-40B4-BE49-F238E27FC236}">
                  <a16:creationId xmlns:a16="http://schemas.microsoft.com/office/drawing/2014/main" id="{B7CE8BB0-B116-FE44-82EC-F86A85FBD568}"/>
                </a:ext>
              </a:extLst>
            </p:cNvPr>
            <p:cNvGrpSpPr/>
            <p:nvPr/>
          </p:nvGrpSpPr>
          <p:grpSpPr bwMode="auto">
            <a:xfrm>
              <a:off x="5015969" y="2033243"/>
              <a:ext cx="2893167" cy="1616192"/>
              <a:chOff x="1551" y="139"/>
              <a:chExt cx="2584" cy="1369"/>
            </a:xfrm>
          </p:grpSpPr>
          <p:sp>
            <p:nvSpPr>
              <p:cNvPr id="20" name="Rectangle 42">
                <a:extLst>
                  <a:ext uri="{FF2B5EF4-FFF2-40B4-BE49-F238E27FC236}">
                    <a16:creationId xmlns:a16="http://schemas.microsoft.com/office/drawing/2014/main" id="{69B385C1-F504-EE4D-9B67-096C449F28B7}"/>
                  </a:ext>
                </a:extLst>
              </p:cNvPr>
              <p:cNvSpPr/>
              <p:nvPr/>
            </p:nvSpPr>
            <p:spPr bwMode="auto">
              <a:xfrm>
                <a:off x="1563" y="139"/>
                <a:ext cx="2419" cy="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fontAlgn="base">
                  <a:lnSpc>
                    <a:spcPct val="7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b="1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Bebas Neue" charset="0"/>
                    <a:sym typeface="Bebas Neue" charset="0"/>
                  </a:rPr>
                  <a:t>优点及特点</a:t>
                </a:r>
                <a:endParaRPr lang="en-US" sz="14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endParaRPr>
              </a:p>
            </p:txBody>
          </p:sp>
          <p:sp>
            <p:nvSpPr>
              <p:cNvPr id="21" name="Rectangle 43">
                <a:extLst>
                  <a:ext uri="{FF2B5EF4-FFF2-40B4-BE49-F238E27FC236}">
                    <a16:creationId xmlns:a16="http://schemas.microsoft.com/office/drawing/2014/main" id="{EFEBC3BD-5AAB-A54F-9160-0013C739495D}"/>
                  </a:ext>
                </a:extLst>
              </p:cNvPr>
              <p:cNvSpPr/>
              <p:nvPr/>
            </p:nvSpPr>
            <p:spPr bwMode="auto">
              <a:xfrm>
                <a:off x="1551" y="469"/>
                <a:ext cx="2584" cy="10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快速支付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无需可信第三方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为区块链减负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双向支付通道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洋葱路由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Lato Light" charset="0"/>
                </a:endParaRPr>
              </a:p>
              <a:p>
                <a:pPr marL="171450" indent="-171450">
                  <a:lnSpc>
                    <a:spcPct val="125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Lato Light" charset="0"/>
                  </a:rPr>
                  <a:t>跨链</a:t>
                </a:r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Lato Light" charset="0"/>
                </a:endParaRPr>
              </a:p>
            </p:txBody>
          </p:sp>
        </p:grp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5CE874B-978E-4C4E-9D8B-5F868FF284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3896" y="2255072"/>
              <a:ext cx="281960" cy="224466"/>
            </a:xfrm>
            <a:custGeom>
              <a:avLst/>
              <a:gdLst>
                <a:gd name="T0" fmla="*/ 54 w 159"/>
                <a:gd name="T1" fmla="*/ 126 h 128"/>
                <a:gd name="T2" fmla="*/ 57 w 159"/>
                <a:gd name="T3" fmla="*/ 127 h 128"/>
                <a:gd name="T4" fmla="*/ 81 w 159"/>
                <a:gd name="T5" fmla="*/ 105 h 128"/>
                <a:gd name="T6" fmla="*/ 54 w 159"/>
                <a:gd name="T7" fmla="*/ 91 h 128"/>
                <a:gd name="T8" fmla="*/ 54 w 159"/>
                <a:gd name="T9" fmla="*/ 126 h 128"/>
                <a:gd name="T10" fmla="*/ 154 w 159"/>
                <a:gd name="T11" fmla="*/ 1 h 128"/>
                <a:gd name="T12" fmla="*/ 3 w 159"/>
                <a:gd name="T13" fmla="*/ 54 h 128"/>
                <a:gd name="T14" fmla="*/ 2 w 159"/>
                <a:gd name="T15" fmla="*/ 58 h 128"/>
                <a:gd name="T16" fmla="*/ 35 w 159"/>
                <a:gd name="T17" fmla="*/ 71 h 128"/>
                <a:gd name="T18" fmla="*/ 35 w 159"/>
                <a:gd name="T19" fmla="*/ 71 h 128"/>
                <a:gd name="T20" fmla="*/ 54 w 159"/>
                <a:gd name="T21" fmla="*/ 79 h 128"/>
                <a:gd name="T22" fmla="*/ 148 w 159"/>
                <a:gd name="T23" fmla="*/ 10 h 128"/>
                <a:gd name="T24" fmla="*/ 150 w 159"/>
                <a:gd name="T25" fmla="*/ 12 h 128"/>
                <a:gd name="T26" fmla="*/ 83 w 159"/>
                <a:gd name="T27" fmla="*/ 85 h 128"/>
                <a:gd name="T28" fmla="*/ 83 w 159"/>
                <a:gd name="T29" fmla="*/ 85 h 128"/>
                <a:gd name="T30" fmla="*/ 79 w 159"/>
                <a:gd name="T31" fmla="*/ 89 h 128"/>
                <a:gd name="T32" fmla="*/ 84 w 159"/>
                <a:gd name="T33" fmla="*/ 92 h 128"/>
                <a:gd name="T34" fmla="*/ 84 w 159"/>
                <a:gd name="T35" fmla="*/ 92 h 128"/>
                <a:gd name="T36" fmla="*/ 127 w 159"/>
                <a:gd name="T37" fmla="*/ 115 h 128"/>
                <a:gd name="T38" fmla="*/ 133 w 159"/>
                <a:gd name="T39" fmla="*/ 112 h 128"/>
                <a:gd name="T40" fmla="*/ 158 w 159"/>
                <a:gd name="T41" fmla="*/ 5 h 128"/>
                <a:gd name="T42" fmla="*/ 154 w 159"/>
                <a:gd name="T43" fmla="*/ 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9" h="128">
                  <a:moveTo>
                    <a:pt x="54" y="126"/>
                  </a:moveTo>
                  <a:cubicBezTo>
                    <a:pt x="54" y="128"/>
                    <a:pt x="55" y="128"/>
                    <a:pt x="57" y="127"/>
                  </a:cubicBezTo>
                  <a:cubicBezTo>
                    <a:pt x="59" y="125"/>
                    <a:pt x="81" y="105"/>
                    <a:pt x="81" y="105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126"/>
                    <a:pt x="54" y="126"/>
                    <a:pt x="54" y="126"/>
                  </a:cubicBezTo>
                  <a:close/>
                  <a:moveTo>
                    <a:pt x="154" y="1"/>
                  </a:moveTo>
                  <a:cubicBezTo>
                    <a:pt x="151" y="2"/>
                    <a:pt x="5" y="53"/>
                    <a:pt x="3" y="54"/>
                  </a:cubicBezTo>
                  <a:cubicBezTo>
                    <a:pt x="0" y="55"/>
                    <a:pt x="0" y="57"/>
                    <a:pt x="2" y="58"/>
                  </a:cubicBezTo>
                  <a:cubicBezTo>
                    <a:pt x="6" y="60"/>
                    <a:pt x="35" y="71"/>
                    <a:pt x="35" y="71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4" y="79"/>
                    <a:pt x="147" y="11"/>
                    <a:pt x="148" y="10"/>
                  </a:cubicBezTo>
                  <a:cubicBezTo>
                    <a:pt x="150" y="9"/>
                    <a:pt x="151" y="11"/>
                    <a:pt x="150" y="12"/>
                  </a:cubicBezTo>
                  <a:cubicBezTo>
                    <a:pt x="149" y="13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4" y="92"/>
                    <a:pt x="84" y="92"/>
                    <a:pt x="84" y="92"/>
                  </a:cubicBezTo>
                  <a:cubicBezTo>
                    <a:pt x="84" y="92"/>
                    <a:pt x="84" y="92"/>
                    <a:pt x="84" y="92"/>
                  </a:cubicBezTo>
                  <a:cubicBezTo>
                    <a:pt x="84" y="92"/>
                    <a:pt x="124" y="113"/>
                    <a:pt x="127" y="115"/>
                  </a:cubicBezTo>
                  <a:cubicBezTo>
                    <a:pt x="129" y="116"/>
                    <a:pt x="132" y="115"/>
                    <a:pt x="133" y="112"/>
                  </a:cubicBezTo>
                  <a:cubicBezTo>
                    <a:pt x="134" y="108"/>
                    <a:pt x="158" y="7"/>
                    <a:pt x="158" y="5"/>
                  </a:cubicBezTo>
                  <a:cubicBezTo>
                    <a:pt x="159" y="2"/>
                    <a:pt x="157" y="0"/>
                    <a:pt x="154" y="1"/>
                  </a:cubicBezTo>
                  <a:close/>
                </a:path>
              </a:pathLst>
            </a:custGeom>
            <a:solidFill>
              <a:srgbClr val="AD17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200" ker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5E548BFF-CCF8-FF40-8BF2-91DB63434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7" y="1176604"/>
            <a:ext cx="3922872" cy="196143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1D6FF6AE-3875-7942-ABCE-CF809848B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0324" y="4378111"/>
            <a:ext cx="3978738" cy="221041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1C19374F-0393-3F4E-AFFD-417460A4973D}"/>
              </a:ext>
            </a:extLst>
          </p:cNvPr>
          <p:cNvSpPr txBox="1"/>
          <p:nvPr/>
        </p:nvSpPr>
        <p:spPr>
          <a:xfrm>
            <a:off x="6076952" y="3546020"/>
            <a:ext cx="2237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支持者：比特币区块链上的第二层可扩展构件</a:t>
            </a:r>
            <a:endParaRPr kumimoji="1"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7F6420F-A5F3-3241-B709-88940F3590F7}"/>
              </a:ext>
            </a:extLst>
          </p:cNvPr>
          <p:cNvSpPr txBox="1"/>
          <p:nvPr/>
        </p:nvSpPr>
        <p:spPr>
          <a:xfrm>
            <a:off x="1038816" y="3497209"/>
            <a:ext cx="2236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反对者：复杂，不切实际的支付系统。完全依赖于通道架构系统</a:t>
            </a:r>
            <a:endParaRPr kumimoji="1" lang="zh-CN" altLang="en-US" sz="1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Rectangle 2">
            <a:extLst>
              <a:ext uri="{FF2B5EF4-FFF2-40B4-BE49-F238E27FC236}">
                <a16:creationId xmlns:a16="http://schemas.microsoft.com/office/drawing/2014/main" id="{0C55E302-3A8A-1044-BAA1-CFFDD879B430}"/>
              </a:ext>
            </a:extLst>
          </p:cNvPr>
          <p:cNvSpPr txBox="1">
            <a:spLocks noChangeArrowheads="1"/>
          </p:cNvSpPr>
          <p:nvPr/>
        </p:nvSpPr>
        <p:spPr>
          <a:xfrm>
            <a:off x="5657702" y="207583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闪电网络优劣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786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E250222-4527-394C-8E52-334E8BD3FCFC}"/>
              </a:ext>
            </a:extLst>
          </p:cNvPr>
          <p:cNvSpPr txBox="1">
            <a:spLocks noChangeArrowheads="1"/>
          </p:cNvSpPr>
          <p:nvPr/>
        </p:nvSpPr>
        <p:spPr>
          <a:xfrm>
            <a:off x="2937652" y="2927633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感悟与心得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504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2D10DED-E605-0041-B7F6-33B9571FC687}"/>
              </a:ext>
            </a:extLst>
          </p:cNvPr>
          <p:cNvSpPr txBox="1">
            <a:spLocks noChangeArrowheads="1"/>
          </p:cNvSpPr>
          <p:nvPr/>
        </p:nvSpPr>
        <p:spPr>
          <a:xfrm>
            <a:off x="2937652" y="2927633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谢谢各位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45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C3F3BFE-695C-4DE7-9DCD-D41C842A98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" t="24810" r="3197" b="889"/>
          <a:stretch/>
        </p:blipFill>
        <p:spPr>
          <a:xfrm>
            <a:off x="84878" y="1550152"/>
            <a:ext cx="8997398" cy="49288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grpSp>
        <p:nvGrpSpPr>
          <p:cNvPr id="7" name="淘宝店chenying0907出品 49">
            <a:extLst>
              <a:ext uri="{FF2B5EF4-FFF2-40B4-BE49-F238E27FC236}">
                <a16:creationId xmlns:a16="http://schemas.microsoft.com/office/drawing/2014/main" id="{F50B58C8-5A18-41F9-A190-507E446F5D6D}"/>
              </a:ext>
            </a:extLst>
          </p:cNvPr>
          <p:cNvGrpSpPr/>
          <p:nvPr/>
        </p:nvGrpSpPr>
        <p:grpSpPr>
          <a:xfrm rot="21244851" flipV="1">
            <a:off x="7468225" y="1707608"/>
            <a:ext cx="993994" cy="1310994"/>
            <a:chOff x="7605650" y="2874170"/>
            <a:chExt cx="1077642" cy="1385911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淘宝店chenying0907出品 34">
              <a:extLst>
                <a:ext uri="{FF2B5EF4-FFF2-40B4-BE49-F238E27FC236}">
                  <a16:creationId xmlns:a16="http://schemas.microsoft.com/office/drawing/2014/main" id="{1C05C33B-4400-4AC4-9166-9245E53E1596}"/>
                </a:ext>
              </a:extLst>
            </p:cNvPr>
            <p:cNvSpPr/>
            <p:nvPr/>
          </p:nvSpPr>
          <p:spPr>
            <a:xfrm rot="312616">
              <a:off x="7605650" y="2874170"/>
              <a:ext cx="1077642" cy="1385911"/>
            </a:xfrm>
            <a:custGeom>
              <a:avLst/>
              <a:gdLst/>
              <a:ahLst/>
              <a:cxnLst/>
              <a:rect l="l" t="t" r="r" b="b"/>
              <a:pathLst>
                <a:path w="1118836" h="1438889">
                  <a:moveTo>
                    <a:pt x="548270" y="0"/>
                  </a:moveTo>
                  <a:lnTo>
                    <a:pt x="721662" y="346785"/>
                  </a:lnTo>
                  <a:cubicBezTo>
                    <a:pt x="951885" y="413972"/>
                    <a:pt x="1118836" y="627225"/>
                    <a:pt x="1118836" y="879471"/>
                  </a:cubicBezTo>
                  <a:cubicBezTo>
                    <a:pt x="1118836" y="1188429"/>
                    <a:pt x="868376" y="1438889"/>
                    <a:pt x="559418" y="1438889"/>
                  </a:cubicBezTo>
                  <a:cubicBezTo>
                    <a:pt x="250460" y="1438889"/>
                    <a:pt x="0" y="1188429"/>
                    <a:pt x="0" y="879471"/>
                  </a:cubicBezTo>
                  <a:cubicBezTo>
                    <a:pt x="0" y="636984"/>
                    <a:pt x="154283" y="430531"/>
                    <a:pt x="370781" y="35497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淘宝店chenying0907出品 48">
              <a:extLst>
                <a:ext uri="{FF2B5EF4-FFF2-40B4-BE49-F238E27FC236}">
                  <a16:creationId xmlns:a16="http://schemas.microsoft.com/office/drawing/2014/main" id="{85BA36B7-AECF-4534-B61D-F29687A82E14}"/>
                </a:ext>
              </a:extLst>
            </p:cNvPr>
            <p:cNvSpPr/>
            <p:nvPr/>
          </p:nvSpPr>
          <p:spPr>
            <a:xfrm rot="6300000">
              <a:off x="7660538" y="3227993"/>
              <a:ext cx="967866" cy="967866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淘宝店chenying0907出品 43">
            <a:extLst>
              <a:ext uri="{FF2B5EF4-FFF2-40B4-BE49-F238E27FC236}">
                <a16:creationId xmlns:a16="http://schemas.microsoft.com/office/drawing/2014/main" id="{8037BFDB-CA32-4A62-B6E5-CD77A906A7E1}"/>
              </a:ext>
            </a:extLst>
          </p:cNvPr>
          <p:cNvGrpSpPr/>
          <p:nvPr/>
        </p:nvGrpSpPr>
        <p:grpSpPr>
          <a:xfrm>
            <a:off x="2161991" y="4042744"/>
            <a:ext cx="1015920" cy="1310994"/>
            <a:chOff x="2407383" y="3335022"/>
            <a:chExt cx="1101413" cy="1385911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" name="淘宝店chenying0907出品 34">
              <a:extLst>
                <a:ext uri="{FF2B5EF4-FFF2-40B4-BE49-F238E27FC236}">
                  <a16:creationId xmlns:a16="http://schemas.microsoft.com/office/drawing/2014/main" id="{529946C8-2005-4BE3-A0BE-569A92EBCADD}"/>
                </a:ext>
              </a:extLst>
            </p:cNvPr>
            <p:cNvSpPr/>
            <p:nvPr/>
          </p:nvSpPr>
          <p:spPr>
            <a:xfrm rot="19800000">
              <a:off x="2407383" y="3335022"/>
              <a:ext cx="1077642" cy="1385911"/>
            </a:xfrm>
            <a:custGeom>
              <a:avLst/>
              <a:gdLst/>
              <a:ahLst/>
              <a:cxnLst/>
              <a:rect l="l" t="t" r="r" b="b"/>
              <a:pathLst>
                <a:path w="1118836" h="1438889">
                  <a:moveTo>
                    <a:pt x="548270" y="0"/>
                  </a:moveTo>
                  <a:lnTo>
                    <a:pt x="721662" y="346785"/>
                  </a:lnTo>
                  <a:cubicBezTo>
                    <a:pt x="951885" y="413972"/>
                    <a:pt x="1118836" y="627225"/>
                    <a:pt x="1118836" y="879471"/>
                  </a:cubicBezTo>
                  <a:cubicBezTo>
                    <a:pt x="1118836" y="1188429"/>
                    <a:pt x="868376" y="1438889"/>
                    <a:pt x="559418" y="1438889"/>
                  </a:cubicBezTo>
                  <a:cubicBezTo>
                    <a:pt x="250460" y="1438889"/>
                    <a:pt x="0" y="1188429"/>
                    <a:pt x="0" y="879471"/>
                  </a:cubicBezTo>
                  <a:cubicBezTo>
                    <a:pt x="0" y="636984"/>
                    <a:pt x="154283" y="430531"/>
                    <a:pt x="370781" y="35497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淘宝店chenying0907出品 41">
              <a:extLst>
                <a:ext uri="{FF2B5EF4-FFF2-40B4-BE49-F238E27FC236}">
                  <a16:creationId xmlns:a16="http://schemas.microsoft.com/office/drawing/2014/main" id="{89627841-76C7-47ED-83C7-D179B5C418DA}"/>
                </a:ext>
              </a:extLst>
            </p:cNvPr>
            <p:cNvSpPr/>
            <p:nvPr/>
          </p:nvSpPr>
          <p:spPr>
            <a:xfrm rot="3600000">
              <a:off x="2540930" y="3679354"/>
              <a:ext cx="967866" cy="967866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淘宝店chenying0907出品 11">
            <a:extLst>
              <a:ext uri="{FF2B5EF4-FFF2-40B4-BE49-F238E27FC236}">
                <a16:creationId xmlns:a16="http://schemas.microsoft.com/office/drawing/2014/main" id="{D5760DB4-35BC-40AC-BABD-84CEFC79613F}"/>
              </a:ext>
            </a:extLst>
          </p:cNvPr>
          <p:cNvGrpSpPr/>
          <p:nvPr/>
        </p:nvGrpSpPr>
        <p:grpSpPr>
          <a:xfrm rot="10102117">
            <a:off x="241831" y="3558681"/>
            <a:ext cx="979263" cy="1304798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" name="等腰三角形 43">
              <a:extLst>
                <a:ext uri="{FF2B5EF4-FFF2-40B4-BE49-F238E27FC236}">
                  <a16:creationId xmlns:a16="http://schemas.microsoft.com/office/drawing/2014/main" id="{DE472270-9B17-4A45-B2B2-6B083EDE56F5}"/>
                </a:ext>
              </a:extLst>
            </p:cNvPr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等腰三角形 42">
              <a:extLst>
                <a:ext uri="{FF2B5EF4-FFF2-40B4-BE49-F238E27FC236}">
                  <a16:creationId xmlns:a16="http://schemas.microsoft.com/office/drawing/2014/main" id="{E5F0D330-6AA8-4DCD-8A6D-F18ADBA01B4E}"/>
                </a:ext>
              </a:extLst>
            </p:cNvPr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淘宝店chenying0907出品 15">
            <a:extLst>
              <a:ext uri="{FF2B5EF4-FFF2-40B4-BE49-F238E27FC236}">
                <a16:creationId xmlns:a16="http://schemas.microsoft.com/office/drawing/2014/main" id="{2A70252B-A91B-4847-BE21-63A5864F4F86}"/>
              </a:ext>
            </a:extLst>
          </p:cNvPr>
          <p:cNvGrpSpPr/>
          <p:nvPr/>
        </p:nvGrpSpPr>
        <p:grpSpPr>
          <a:xfrm rot="20630827" flipV="1">
            <a:off x="3446667" y="1793358"/>
            <a:ext cx="979263" cy="1304798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等腰三角形 43">
              <a:extLst>
                <a:ext uri="{FF2B5EF4-FFF2-40B4-BE49-F238E27FC236}">
                  <a16:creationId xmlns:a16="http://schemas.microsoft.com/office/drawing/2014/main" id="{E0A9A6F2-C862-41F6-9D29-2D75BCA10041}"/>
                </a:ext>
              </a:extLst>
            </p:cNvPr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等腰三角形 42">
              <a:extLst>
                <a:ext uri="{FF2B5EF4-FFF2-40B4-BE49-F238E27FC236}">
                  <a16:creationId xmlns:a16="http://schemas.microsoft.com/office/drawing/2014/main" id="{CBA8A1CE-A58B-4EE1-9114-B4A3151FEE35}"/>
                </a:ext>
              </a:extLst>
            </p:cNvPr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淘宝店chenying0907出品 18">
            <a:extLst>
              <a:ext uri="{FF2B5EF4-FFF2-40B4-BE49-F238E27FC236}">
                <a16:creationId xmlns:a16="http://schemas.microsoft.com/office/drawing/2014/main" id="{D27FB725-085C-44A3-8E21-3009CEBCBE58}"/>
              </a:ext>
            </a:extLst>
          </p:cNvPr>
          <p:cNvGrpSpPr/>
          <p:nvPr/>
        </p:nvGrpSpPr>
        <p:grpSpPr>
          <a:xfrm rot="9830845" flipV="1">
            <a:off x="5694583" y="3077439"/>
            <a:ext cx="979263" cy="1304798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等腰三角形 43">
              <a:extLst>
                <a:ext uri="{FF2B5EF4-FFF2-40B4-BE49-F238E27FC236}">
                  <a16:creationId xmlns:a16="http://schemas.microsoft.com/office/drawing/2014/main" id="{26F78378-45F3-4EFA-98A4-C49173038879}"/>
                </a:ext>
              </a:extLst>
            </p:cNvPr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等腰三角形 42">
              <a:extLst>
                <a:ext uri="{FF2B5EF4-FFF2-40B4-BE49-F238E27FC236}">
                  <a16:creationId xmlns:a16="http://schemas.microsoft.com/office/drawing/2014/main" id="{AB32ED5D-1A62-4569-89D7-5714505D66DA}"/>
                </a:ext>
              </a:extLst>
            </p:cNvPr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淘宝店chenying0907出品 6">
            <a:extLst>
              <a:ext uri="{FF2B5EF4-FFF2-40B4-BE49-F238E27FC236}">
                <a16:creationId xmlns:a16="http://schemas.microsoft.com/office/drawing/2014/main" id="{09896563-CD12-49F1-97D0-392AE37293D3}"/>
              </a:ext>
            </a:extLst>
          </p:cNvPr>
          <p:cNvSpPr>
            <a:spLocks/>
          </p:cNvSpPr>
          <p:nvPr/>
        </p:nvSpPr>
        <p:spPr bwMode="auto">
          <a:xfrm>
            <a:off x="-85133" y="2979240"/>
            <a:ext cx="9449850" cy="2920291"/>
          </a:xfrm>
          <a:custGeom>
            <a:avLst/>
            <a:gdLst>
              <a:gd name="T0" fmla="*/ 3078 w 4268"/>
              <a:gd name="T1" fmla="*/ 3 h 1326"/>
              <a:gd name="T2" fmla="*/ 3355 w 4268"/>
              <a:gd name="T3" fmla="*/ 18 h 1326"/>
              <a:gd name="T4" fmla="*/ 3647 w 4268"/>
              <a:gd name="T5" fmla="*/ 50 h 1326"/>
              <a:gd name="T6" fmla="*/ 3951 w 4268"/>
              <a:gd name="T7" fmla="*/ 100 h 1326"/>
              <a:gd name="T8" fmla="*/ 4268 w 4268"/>
              <a:gd name="T9" fmla="*/ 168 h 1326"/>
              <a:gd name="T10" fmla="*/ 4106 w 4268"/>
              <a:gd name="T11" fmla="*/ 140 h 1326"/>
              <a:gd name="T12" fmla="*/ 3795 w 4268"/>
              <a:gd name="T13" fmla="*/ 80 h 1326"/>
              <a:gd name="T14" fmla="*/ 3499 w 4268"/>
              <a:gd name="T15" fmla="*/ 40 h 1326"/>
              <a:gd name="T16" fmla="*/ 3215 w 4268"/>
              <a:gd name="T17" fmla="*/ 16 h 1326"/>
              <a:gd name="T18" fmla="*/ 2943 w 4268"/>
              <a:gd name="T19" fmla="*/ 9 h 1326"/>
              <a:gd name="T20" fmla="*/ 2636 w 4268"/>
              <a:gd name="T21" fmla="*/ 18 h 1326"/>
              <a:gd name="T22" fmla="*/ 2348 w 4268"/>
              <a:gd name="T23" fmla="*/ 48 h 1326"/>
              <a:gd name="T24" fmla="*/ 2077 w 4268"/>
              <a:gd name="T25" fmla="*/ 93 h 1326"/>
              <a:gd name="T26" fmla="*/ 1825 w 4268"/>
              <a:gd name="T27" fmla="*/ 153 h 1326"/>
              <a:gd name="T28" fmla="*/ 1589 w 4268"/>
              <a:gd name="T29" fmla="*/ 225 h 1326"/>
              <a:gd name="T30" fmla="*/ 1370 w 4268"/>
              <a:gd name="T31" fmla="*/ 308 h 1326"/>
              <a:gd name="T32" fmla="*/ 1169 w 4268"/>
              <a:gd name="T33" fmla="*/ 398 h 1326"/>
              <a:gd name="T34" fmla="*/ 985 w 4268"/>
              <a:gd name="T35" fmla="*/ 494 h 1326"/>
              <a:gd name="T36" fmla="*/ 817 w 4268"/>
              <a:gd name="T37" fmla="*/ 595 h 1326"/>
              <a:gd name="T38" fmla="*/ 666 w 4268"/>
              <a:gd name="T39" fmla="*/ 696 h 1326"/>
              <a:gd name="T40" fmla="*/ 531 w 4268"/>
              <a:gd name="T41" fmla="*/ 797 h 1326"/>
              <a:gd name="T42" fmla="*/ 412 w 4268"/>
              <a:gd name="T43" fmla="*/ 895 h 1326"/>
              <a:gd name="T44" fmla="*/ 308 w 4268"/>
              <a:gd name="T45" fmla="*/ 988 h 1326"/>
              <a:gd name="T46" fmla="*/ 221 w 4268"/>
              <a:gd name="T47" fmla="*/ 1075 h 1326"/>
              <a:gd name="T48" fmla="*/ 149 w 4268"/>
              <a:gd name="T49" fmla="*/ 1151 h 1326"/>
              <a:gd name="T50" fmla="*/ 91 w 4268"/>
              <a:gd name="T51" fmla="*/ 1217 h 1326"/>
              <a:gd name="T52" fmla="*/ 49 w 4268"/>
              <a:gd name="T53" fmla="*/ 1269 h 1326"/>
              <a:gd name="T54" fmla="*/ 22 w 4268"/>
              <a:gd name="T55" fmla="*/ 1305 h 1326"/>
              <a:gd name="T56" fmla="*/ 8 w 4268"/>
              <a:gd name="T57" fmla="*/ 1323 h 1326"/>
              <a:gd name="T58" fmla="*/ 6 w 4268"/>
              <a:gd name="T59" fmla="*/ 1326 h 1326"/>
              <a:gd name="T60" fmla="*/ 1 w 4268"/>
              <a:gd name="T61" fmla="*/ 1318 h 1326"/>
              <a:gd name="T62" fmla="*/ 17 w 4268"/>
              <a:gd name="T63" fmla="*/ 1298 h 1326"/>
              <a:gd name="T64" fmla="*/ 47 w 4268"/>
              <a:gd name="T65" fmla="*/ 1259 h 1326"/>
              <a:gd name="T66" fmla="*/ 93 w 4268"/>
              <a:gd name="T67" fmla="*/ 1203 h 1326"/>
              <a:gd name="T68" fmla="*/ 154 w 4268"/>
              <a:gd name="T69" fmla="*/ 1135 h 1326"/>
              <a:gd name="T70" fmla="*/ 230 w 4268"/>
              <a:gd name="T71" fmla="*/ 1053 h 1326"/>
              <a:gd name="T72" fmla="*/ 324 w 4268"/>
              <a:gd name="T73" fmla="*/ 964 h 1326"/>
              <a:gd name="T74" fmla="*/ 434 w 4268"/>
              <a:gd name="T75" fmla="*/ 867 h 1326"/>
              <a:gd name="T76" fmla="*/ 561 w 4268"/>
              <a:gd name="T77" fmla="*/ 765 h 1326"/>
              <a:gd name="T78" fmla="*/ 703 w 4268"/>
              <a:gd name="T79" fmla="*/ 661 h 1326"/>
              <a:gd name="T80" fmla="*/ 864 w 4268"/>
              <a:gd name="T81" fmla="*/ 556 h 1326"/>
              <a:gd name="T82" fmla="*/ 1040 w 4268"/>
              <a:gd name="T83" fmla="*/ 455 h 1326"/>
              <a:gd name="T84" fmla="*/ 1235 w 4268"/>
              <a:gd name="T85" fmla="*/ 358 h 1326"/>
              <a:gd name="T86" fmla="*/ 1448 w 4268"/>
              <a:gd name="T87" fmla="*/ 268 h 1326"/>
              <a:gd name="T88" fmla="*/ 1678 w 4268"/>
              <a:gd name="T89" fmla="*/ 188 h 1326"/>
              <a:gd name="T90" fmla="*/ 1927 w 4268"/>
              <a:gd name="T91" fmla="*/ 119 h 1326"/>
              <a:gd name="T92" fmla="*/ 2194 w 4268"/>
              <a:gd name="T93" fmla="*/ 63 h 1326"/>
              <a:gd name="T94" fmla="*/ 2480 w 4268"/>
              <a:gd name="T95" fmla="*/ 23 h 1326"/>
              <a:gd name="T96" fmla="*/ 2784 w 4268"/>
              <a:gd name="T97" fmla="*/ 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268" h="1326">
                <a:moveTo>
                  <a:pt x="2943" y="0"/>
                </a:moveTo>
                <a:lnTo>
                  <a:pt x="3078" y="3"/>
                </a:lnTo>
                <a:lnTo>
                  <a:pt x="3215" y="8"/>
                </a:lnTo>
                <a:lnTo>
                  <a:pt x="3355" y="18"/>
                </a:lnTo>
                <a:lnTo>
                  <a:pt x="3500" y="31"/>
                </a:lnTo>
                <a:lnTo>
                  <a:pt x="3647" y="50"/>
                </a:lnTo>
                <a:lnTo>
                  <a:pt x="3797" y="72"/>
                </a:lnTo>
                <a:lnTo>
                  <a:pt x="3951" y="100"/>
                </a:lnTo>
                <a:lnTo>
                  <a:pt x="4109" y="132"/>
                </a:lnTo>
                <a:lnTo>
                  <a:pt x="4268" y="168"/>
                </a:lnTo>
                <a:lnTo>
                  <a:pt x="4267" y="176"/>
                </a:lnTo>
                <a:lnTo>
                  <a:pt x="4106" y="140"/>
                </a:lnTo>
                <a:lnTo>
                  <a:pt x="3950" y="107"/>
                </a:lnTo>
                <a:lnTo>
                  <a:pt x="3795" y="80"/>
                </a:lnTo>
                <a:lnTo>
                  <a:pt x="3645" y="58"/>
                </a:lnTo>
                <a:lnTo>
                  <a:pt x="3499" y="40"/>
                </a:lnTo>
                <a:lnTo>
                  <a:pt x="3355" y="26"/>
                </a:lnTo>
                <a:lnTo>
                  <a:pt x="3215" y="16"/>
                </a:lnTo>
                <a:lnTo>
                  <a:pt x="3078" y="10"/>
                </a:lnTo>
                <a:lnTo>
                  <a:pt x="2943" y="9"/>
                </a:lnTo>
                <a:lnTo>
                  <a:pt x="2788" y="12"/>
                </a:lnTo>
                <a:lnTo>
                  <a:pt x="2636" y="18"/>
                </a:lnTo>
                <a:lnTo>
                  <a:pt x="2490" y="31"/>
                </a:lnTo>
                <a:lnTo>
                  <a:pt x="2348" y="48"/>
                </a:lnTo>
                <a:lnTo>
                  <a:pt x="2210" y="69"/>
                </a:lnTo>
                <a:lnTo>
                  <a:pt x="2077" y="93"/>
                </a:lnTo>
                <a:lnTo>
                  <a:pt x="1949" y="122"/>
                </a:lnTo>
                <a:lnTo>
                  <a:pt x="1825" y="153"/>
                </a:lnTo>
                <a:lnTo>
                  <a:pt x="1704" y="188"/>
                </a:lnTo>
                <a:lnTo>
                  <a:pt x="1589" y="225"/>
                </a:lnTo>
                <a:lnTo>
                  <a:pt x="1478" y="265"/>
                </a:lnTo>
                <a:lnTo>
                  <a:pt x="1370" y="308"/>
                </a:lnTo>
                <a:lnTo>
                  <a:pt x="1268" y="352"/>
                </a:lnTo>
                <a:lnTo>
                  <a:pt x="1169" y="398"/>
                </a:lnTo>
                <a:lnTo>
                  <a:pt x="1075" y="446"/>
                </a:lnTo>
                <a:lnTo>
                  <a:pt x="985" y="494"/>
                </a:lnTo>
                <a:lnTo>
                  <a:pt x="899" y="545"/>
                </a:lnTo>
                <a:lnTo>
                  <a:pt x="817" y="595"/>
                </a:lnTo>
                <a:lnTo>
                  <a:pt x="739" y="646"/>
                </a:lnTo>
                <a:lnTo>
                  <a:pt x="666" y="696"/>
                </a:lnTo>
                <a:lnTo>
                  <a:pt x="597" y="748"/>
                </a:lnTo>
                <a:lnTo>
                  <a:pt x="531" y="797"/>
                </a:lnTo>
                <a:lnTo>
                  <a:pt x="470" y="847"/>
                </a:lnTo>
                <a:lnTo>
                  <a:pt x="412" y="895"/>
                </a:lnTo>
                <a:lnTo>
                  <a:pt x="359" y="943"/>
                </a:lnTo>
                <a:lnTo>
                  <a:pt x="308" y="988"/>
                </a:lnTo>
                <a:lnTo>
                  <a:pt x="263" y="1032"/>
                </a:lnTo>
                <a:lnTo>
                  <a:pt x="221" y="1075"/>
                </a:lnTo>
                <a:lnTo>
                  <a:pt x="183" y="1115"/>
                </a:lnTo>
                <a:lnTo>
                  <a:pt x="149" y="1151"/>
                </a:lnTo>
                <a:lnTo>
                  <a:pt x="118" y="1186"/>
                </a:lnTo>
                <a:lnTo>
                  <a:pt x="91" y="1217"/>
                </a:lnTo>
                <a:lnTo>
                  <a:pt x="69" y="1246"/>
                </a:lnTo>
                <a:lnTo>
                  <a:pt x="49" y="1269"/>
                </a:lnTo>
                <a:lnTo>
                  <a:pt x="34" y="1288"/>
                </a:lnTo>
                <a:lnTo>
                  <a:pt x="22" y="1305"/>
                </a:lnTo>
                <a:lnTo>
                  <a:pt x="13" y="1317"/>
                </a:lnTo>
                <a:lnTo>
                  <a:pt x="8" y="1323"/>
                </a:lnTo>
                <a:lnTo>
                  <a:pt x="6" y="1326"/>
                </a:lnTo>
                <a:lnTo>
                  <a:pt x="6" y="1326"/>
                </a:lnTo>
                <a:lnTo>
                  <a:pt x="0" y="1321"/>
                </a:lnTo>
                <a:lnTo>
                  <a:pt x="1" y="1318"/>
                </a:lnTo>
                <a:lnTo>
                  <a:pt x="8" y="1310"/>
                </a:lnTo>
                <a:lnTo>
                  <a:pt x="17" y="1298"/>
                </a:lnTo>
                <a:lnTo>
                  <a:pt x="30" y="1281"/>
                </a:lnTo>
                <a:lnTo>
                  <a:pt x="47" y="1259"/>
                </a:lnTo>
                <a:lnTo>
                  <a:pt x="67" y="1233"/>
                </a:lnTo>
                <a:lnTo>
                  <a:pt x="93" y="1203"/>
                </a:lnTo>
                <a:lnTo>
                  <a:pt x="122" y="1171"/>
                </a:lnTo>
                <a:lnTo>
                  <a:pt x="154" y="1135"/>
                </a:lnTo>
                <a:lnTo>
                  <a:pt x="190" y="1094"/>
                </a:lnTo>
                <a:lnTo>
                  <a:pt x="230" y="1053"/>
                </a:lnTo>
                <a:lnTo>
                  <a:pt x="276" y="1009"/>
                </a:lnTo>
                <a:lnTo>
                  <a:pt x="324" y="964"/>
                </a:lnTo>
                <a:lnTo>
                  <a:pt x="377" y="916"/>
                </a:lnTo>
                <a:lnTo>
                  <a:pt x="434" y="867"/>
                </a:lnTo>
                <a:lnTo>
                  <a:pt x="495" y="816"/>
                </a:lnTo>
                <a:lnTo>
                  <a:pt x="561" y="765"/>
                </a:lnTo>
                <a:lnTo>
                  <a:pt x="629" y="713"/>
                </a:lnTo>
                <a:lnTo>
                  <a:pt x="703" y="661"/>
                </a:lnTo>
                <a:lnTo>
                  <a:pt x="781" y="609"/>
                </a:lnTo>
                <a:lnTo>
                  <a:pt x="864" y="556"/>
                </a:lnTo>
                <a:lnTo>
                  <a:pt x="949" y="506"/>
                </a:lnTo>
                <a:lnTo>
                  <a:pt x="1040" y="455"/>
                </a:lnTo>
                <a:lnTo>
                  <a:pt x="1136" y="406"/>
                </a:lnTo>
                <a:lnTo>
                  <a:pt x="1235" y="358"/>
                </a:lnTo>
                <a:lnTo>
                  <a:pt x="1339" y="312"/>
                </a:lnTo>
                <a:lnTo>
                  <a:pt x="1448" y="268"/>
                </a:lnTo>
                <a:lnTo>
                  <a:pt x="1560" y="226"/>
                </a:lnTo>
                <a:lnTo>
                  <a:pt x="1678" y="188"/>
                </a:lnTo>
                <a:lnTo>
                  <a:pt x="1800" y="151"/>
                </a:lnTo>
                <a:lnTo>
                  <a:pt x="1927" y="119"/>
                </a:lnTo>
                <a:lnTo>
                  <a:pt x="2058" y="89"/>
                </a:lnTo>
                <a:lnTo>
                  <a:pt x="2194" y="63"/>
                </a:lnTo>
                <a:lnTo>
                  <a:pt x="2335" y="41"/>
                </a:lnTo>
                <a:lnTo>
                  <a:pt x="2480" y="23"/>
                </a:lnTo>
                <a:lnTo>
                  <a:pt x="2630" y="12"/>
                </a:lnTo>
                <a:lnTo>
                  <a:pt x="2784" y="3"/>
                </a:lnTo>
                <a:lnTo>
                  <a:pt x="2943" y="0"/>
                </a:lnTo>
                <a:close/>
              </a:path>
            </a:pathLst>
          </a:custGeom>
          <a:solidFill>
            <a:srgbClr val="969696"/>
          </a:solidFill>
          <a:ln w="28575">
            <a:solidFill>
              <a:srgbClr val="969696"/>
            </a:solidFill>
            <a:prstDash val="solid"/>
            <a:round/>
            <a:headEnd/>
            <a:tailEnd/>
          </a:ln>
        </p:spPr>
        <p:txBody>
          <a:bodyPr vert="horz" wrap="square" lIns="98207" tIns="49104" rIns="98207" bIns="49104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200" kern="0">
              <a:solidFill>
                <a:srgbClr val="000000"/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4" name="Oval 9">
            <a:extLst>
              <a:ext uri="{FF2B5EF4-FFF2-40B4-BE49-F238E27FC236}">
                <a16:creationId xmlns:a16="http://schemas.microsoft.com/office/drawing/2014/main" id="{D6031381-CE2E-4B47-B999-2F460CA35DDB}"/>
              </a:ext>
            </a:extLst>
          </p:cNvPr>
          <p:cNvSpPr/>
          <p:nvPr/>
        </p:nvSpPr>
        <p:spPr bwMode="auto">
          <a:xfrm>
            <a:off x="736475" y="4860359"/>
            <a:ext cx="251841" cy="255146"/>
          </a:xfrm>
          <a:prstGeom prst="ellipse">
            <a:avLst/>
          </a:prstGeom>
          <a:solidFill>
            <a:srgbClr val="0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8207" tIns="49104" rIns="98207" bIns="491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8207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5" name="Oval 86">
            <a:extLst>
              <a:ext uri="{FF2B5EF4-FFF2-40B4-BE49-F238E27FC236}">
                <a16:creationId xmlns:a16="http://schemas.microsoft.com/office/drawing/2014/main" id="{C0C9D45B-F727-4C0C-9C81-BBD6DF0E1CEF}"/>
              </a:ext>
            </a:extLst>
          </p:cNvPr>
          <p:cNvSpPr/>
          <p:nvPr/>
        </p:nvSpPr>
        <p:spPr bwMode="auto">
          <a:xfrm rot="8637565">
            <a:off x="2127259" y="3854460"/>
            <a:ext cx="251841" cy="25514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8207" tIns="49104" rIns="98207" bIns="49104" numCol="1" rtlCol="0" anchor="t" anchorCtr="0" compatLnSpc="1">
            <a:prstTxWarp prst="textNoShape">
              <a:avLst/>
            </a:prstTxWarp>
          </a:bodyPr>
          <a:lstStyle/>
          <a:p>
            <a:pPr algn="ctr" defTabSz="98207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6000" kern="0">
              <a:solidFill>
                <a:srgbClr val="000000"/>
              </a:solidFill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6" name="Oval 94">
            <a:extLst>
              <a:ext uri="{FF2B5EF4-FFF2-40B4-BE49-F238E27FC236}">
                <a16:creationId xmlns:a16="http://schemas.microsoft.com/office/drawing/2014/main" id="{9E1E9F82-E6F8-4106-867E-08C0986EFBF7}"/>
              </a:ext>
            </a:extLst>
          </p:cNvPr>
          <p:cNvSpPr/>
          <p:nvPr/>
        </p:nvSpPr>
        <p:spPr bwMode="auto">
          <a:xfrm rot="9824873">
            <a:off x="4081639" y="3068344"/>
            <a:ext cx="251841" cy="255146"/>
          </a:xfrm>
          <a:prstGeom prst="ellipse">
            <a:avLst/>
          </a:prstGeom>
          <a:solidFill>
            <a:srgbClr val="0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8207" tIns="49104" rIns="98207" bIns="491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8207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7" name="Oval 99">
            <a:extLst>
              <a:ext uri="{FF2B5EF4-FFF2-40B4-BE49-F238E27FC236}">
                <a16:creationId xmlns:a16="http://schemas.microsoft.com/office/drawing/2014/main" id="{EA34D456-7854-4BCD-9B83-EBFAED05BA00}"/>
              </a:ext>
            </a:extLst>
          </p:cNvPr>
          <p:cNvSpPr/>
          <p:nvPr/>
        </p:nvSpPr>
        <p:spPr bwMode="auto">
          <a:xfrm>
            <a:off x="5838751" y="2864873"/>
            <a:ext cx="251841" cy="255146"/>
          </a:xfrm>
          <a:prstGeom prst="ellipse">
            <a:avLst/>
          </a:prstGeom>
          <a:solidFill>
            <a:srgbClr val="00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8207" tIns="49104" rIns="98207" bIns="491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8207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8" name="Oval 99">
            <a:extLst>
              <a:ext uri="{FF2B5EF4-FFF2-40B4-BE49-F238E27FC236}">
                <a16:creationId xmlns:a16="http://schemas.microsoft.com/office/drawing/2014/main" id="{09A346A1-51E2-47A0-B9FE-1EC6663CEEAC}"/>
              </a:ext>
            </a:extLst>
          </p:cNvPr>
          <p:cNvSpPr/>
          <p:nvPr/>
        </p:nvSpPr>
        <p:spPr bwMode="auto">
          <a:xfrm>
            <a:off x="7978103" y="2999439"/>
            <a:ext cx="251841" cy="25514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8207" tIns="49104" rIns="98207" bIns="49104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8207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sym typeface="Gill Sans" charset="0"/>
            </a:endParaRPr>
          </a:p>
        </p:txBody>
      </p:sp>
      <p:sp>
        <p:nvSpPr>
          <p:cNvPr id="29" name="淘宝店chenying0907出品 17">
            <a:extLst>
              <a:ext uri="{FF2B5EF4-FFF2-40B4-BE49-F238E27FC236}">
                <a16:creationId xmlns:a16="http://schemas.microsoft.com/office/drawing/2014/main" id="{3CF7FBE9-66A9-4665-889E-2C28BDE3F72E}"/>
              </a:ext>
            </a:extLst>
          </p:cNvPr>
          <p:cNvSpPr>
            <a:spLocks/>
          </p:cNvSpPr>
          <p:nvPr/>
        </p:nvSpPr>
        <p:spPr bwMode="auto">
          <a:xfrm>
            <a:off x="423335" y="5268804"/>
            <a:ext cx="2004852" cy="1159743"/>
          </a:xfrm>
          <a:prstGeom prst="roundRect">
            <a:avLst/>
          </a:prstGeom>
          <a:ln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t"/>
          <a:lstStyle/>
          <a:p>
            <a:pPr>
              <a:lnSpc>
                <a:spcPct val="120000"/>
              </a:lnSpc>
            </a:pP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中本聪对于支付通道原始概念公布：未记录的开放交易可以被保持并替换，直到</a:t>
            </a:r>
            <a:r>
              <a:rPr lang="en" altLang="zh-CN" sz="12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nLockTime</a:t>
            </a:r>
            <a:r>
              <a:rPr lang="zh-CN" altLang="en-US" sz="1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达到为止</a:t>
            </a:r>
            <a:endParaRPr lang="en-US" altLang="zh-CN" sz="1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2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" name="淘宝店chenying0907出品 17">
            <a:extLst>
              <a:ext uri="{FF2B5EF4-FFF2-40B4-BE49-F238E27FC236}">
                <a16:creationId xmlns:a16="http://schemas.microsoft.com/office/drawing/2014/main" id="{585F7277-6D4E-435B-968D-EC8591E8F2B7}"/>
              </a:ext>
            </a:extLst>
          </p:cNvPr>
          <p:cNvSpPr>
            <a:spLocks/>
          </p:cNvSpPr>
          <p:nvPr/>
        </p:nvSpPr>
        <p:spPr bwMode="auto">
          <a:xfrm>
            <a:off x="3364749" y="3515863"/>
            <a:ext cx="2222020" cy="539366"/>
          </a:xfrm>
          <a:prstGeom prst="roundRect">
            <a:avLst/>
          </a:prstGeom>
          <a:ln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t"/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闪电网络白皮书发布</a:t>
            </a:r>
            <a:endParaRPr lang="en-US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Lato Light" charset="0"/>
            </a:endParaRPr>
          </a:p>
        </p:txBody>
      </p:sp>
      <p:sp>
        <p:nvSpPr>
          <p:cNvPr id="31" name="淘宝店chenying0907出品 17">
            <a:extLst>
              <a:ext uri="{FF2B5EF4-FFF2-40B4-BE49-F238E27FC236}">
                <a16:creationId xmlns:a16="http://schemas.microsoft.com/office/drawing/2014/main" id="{CF23D9F7-A015-43D6-AE94-400479B0DF04}"/>
              </a:ext>
            </a:extLst>
          </p:cNvPr>
          <p:cNvSpPr>
            <a:spLocks/>
          </p:cNvSpPr>
          <p:nvPr/>
        </p:nvSpPr>
        <p:spPr bwMode="auto">
          <a:xfrm>
            <a:off x="794575" y="2997341"/>
            <a:ext cx="2260972" cy="564058"/>
          </a:xfrm>
          <a:prstGeom prst="round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lIns="0" tIns="0" rIns="0" bIns="0" anchor="t"/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双向通道概念出现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Lato Light" charset="0"/>
            </a:endParaRPr>
          </a:p>
        </p:txBody>
      </p:sp>
      <p:sp>
        <p:nvSpPr>
          <p:cNvPr id="32" name="淘宝店chenying0907出品 17">
            <a:extLst>
              <a:ext uri="{FF2B5EF4-FFF2-40B4-BE49-F238E27FC236}">
                <a16:creationId xmlns:a16="http://schemas.microsoft.com/office/drawing/2014/main" id="{6550335F-DD02-4D25-8EF0-B220E521E073}"/>
              </a:ext>
            </a:extLst>
          </p:cNvPr>
          <p:cNvSpPr>
            <a:spLocks/>
          </p:cNvSpPr>
          <p:nvPr/>
        </p:nvSpPr>
        <p:spPr bwMode="auto">
          <a:xfrm>
            <a:off x="4882299" y="1821623"/>
            <a:ext cx="2287595" cy="1031370"/>
          </a:xfrm>
          <a:prstGeom prst="roundRect">
            <a:avLst/>
          </a:prstGeom>
          <a:ln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t"/>
          <a:lstStyle/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" altLang="zh-CN" sz="1600" dirty="0"/>
              <a:t>BIP65</a:t>
            </a:r>
            <a:r>
              <a:rPr lang="zh-CN" altLang="en-US" sz="1600" dirty="0"/>
              <a:t> </a:t>
            </a:r>
            <a:r>
              <a:rPr lang="en" altLang="zh-CN" sz="1600" dirty="0"/>
              <a:t>CLTV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" altLang="zh-CN" sz="1600" dirty="0"/>
              <a:t>BIP68</a:t>
            </a:r>
            <a:r>
              <a:rPr lang="zh-CN" altLang="en-US" sz="1600" dirty="0"/>
              <a:t>  </a:t>
            </a:r>
            <a:r>
              <a:rPr lang="en" altLang="zh-CN" sz="1600" dirty="0"/>
              <a:t>CSV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" altLang="zh-CN" sz="1600" dirty="0"/>
              <a:t>BIP199</a:t>
            </a:r>
            <a:r>
              <a:rPr lang="zh-CN" altLang="en-US" sz="1600" dirty="0"/>
              <a:t> </a:t>
            </a:r>
            <a:r>
              <a:rPr lang="en" altLang="zh-CN" sz="1600" dirty="0"/>
              <a:t>HTLC</a:t>
            </a:r>
          </a:p>
          <a:p>
            <a:pPr algn="just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600" b="1" dirty="0">
              <a:sym typeface="Lato Light" charset="0"/>
            </a:endParaRPr>
          </a:p>
        </p:txBody>
      </p:sp>
      <p:sp>
        <p:nvSpPr>
          <p:cNvPr id="34" name="淘宝店chenying0907出品 37">
            <a:extLst>
              <a:ext uri="{FF2B5EF4-FFF2-40B4-BE49-F238E27FC236}">
                <a16:creationId xmlns:a16="http://schemas.microsoft.com/office/drawing/2014/main" id="{329CBA10-FF8F-4E44-8CA0-B61EAA0ECA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581" y="3938002"/>
            <a:ext cx="6655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sym typeface="微软雅黑" pitchFamily="34" charset="-122"/>
              </a:rPr>
              <a:t>2013</a:t>
            </a:r>
            <a:endParaRPr lang="zh-CN" altLang="en-US" sz="1600" b="0" dirty="0">
              <a:solidFill>
                <a:schemeClr val="accent3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淘宝店chenying0907出品 37">
            <a:extLst>
              <a:ext uri="{FF2B5EF4-FFF2-40B4-BE49-F238E27FC236}">
                <a16:creationId xmlns:a16="http://schemas.microsoft.com/office/drawing/2014/main" id="{027B6F04-B51C-42CC-9C38-1686F15C9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2357" y="4649603"/>
            <a:ext cx="6655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en-US" altLang="zh-CN" sz="1600" b="0" dirty="0">
                <a:solidFill>
                  <a:schemeClr val="bg1"/>
                </a:solidFill>
                <a:sym typeface="微软雅黑" pitchFamily="34" charset="-122"/>
              </a:rPr>
              <a:t>2014</a:t>
            </a:r>
            <a:endParaRPr lang="zh-CN" altLang="en-US" sz="1600" b="0" dirty="0">
              <a:solidFill>
                <a:schemeClr val="bg1"/>
              </a:solidFill>
              <a:sym typeface="微软雅黑" pitchFamily="34" charset="-122"/>
            </a:endParaRPr>
          </a:p>
        </p:txBody>
      </p:sp>
      <p:sp>
        <p:nvSpPr>
          <p:cNvPr id="36" name="淘宝店chenying0907出品 37">
            <a:extLst>
              <a:ext uri="{FF2B5EF4-FFF2-40B4-BE49-F238E27FC236}">
                <a16:creationId xmlns:a16="http://schemas.microsoft.com/office/drawing/2014/main" id="{DB82D2DA-DDE7-47D9-A1AE-3D650F677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6567" y="2155347"/>
            <a:ext cx="755336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en-US" altLang="zh-CN" sz="1900" b="0" dirty="0">
                <a:solidFill>
                  <a:schemeClr val="accent3">
                    <a:lumMod val="50000"/>
                  </a:schemeClr>
                </a:solidFill>
                <a:sym typeface="微软雅黑" pitchFamily="34" charset="-122"/>
              </a:rPr>
              <a:t>2015</a:t>
            </a:r>
            <a:endParaRPr lang="zh-CN" altLang="en-US" sz="1900" b="0" dirty="0">
              <a:solidFill>
                <a:schemeClr val="accent3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7" name="淘宝店chenying0907出品 37">
            <a:extLst>
              <a:ext uri="{FF2B5EF4-FFF2-40B4-BE49-F238E27FC236}">
                <a16:creationId xmlns:a16="http://schemas.microsoft.com/office/drawing/2014/main" id="{42F2C568-24F9-4740-A3E6-CBA3C9185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8188" y="3678400"/>
            <a:ext cx="110799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en-US" altLang="zh-CN" sz="1400" b="0" dirty="0">
                <a:solidFill>
                  <a:schemeClr val="accent3">
                    <a:lumMod val="50000"/>
                  </a:schemeClr>
                </a:solidFill>
                <a:sym typeface="微软雅黑" pitchFamily="34" charset="-122"/>
              </a:rPr>
              <a:t>2015-2017</a:t>
            </a:r>
          </a:p>
        </p:txBody>
      </p:sp>
      <p:sp>
        <p:nvSpPr>
          <p:cNvPr id="38" name="淘宝店chenying0907出品 37">
            <a:extLst>
              <a:ext uri="{FF2B5EF4-FFF2-40B4-BE49-F238E27FC236}">
                <a16:creationId xmlns:a16="http://schemas.microsoft.com/office/drawing/2014/main" id="{8D776F8F-2F25-4E4A-9BE1-F6894CAC0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6795" y="2013737"/>
            <a:ext cx="10693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r>
              <a:rPr lang="en-US" altLang="zh-CN" sz="1800" dirty="0">
                <a:solidFill>
                  <a:schemeClr val="bg1"/>
                </a:solidFill>
                <a:sym typeface="微软雅黑" pitchFamily="34" charset="-122"/>
              </a:rPr>
              <a:t>2018</a:t>
            </a:r>
            <a:endParaRPr lang="zh-CN" altLang="en-US" sz="1800" b="0" dirty="0">
              <a:solidFill>
                <a:schemeClr val="bg1"/>
              </a:solidFill>
              <a:sym typeface="微软雅黑" pitchFamily="34" charset="-122"/>
            </a:endParaRPr>
          </a:p>
        </p:txBody>
      </p:sp>
      <p:sp>
        <p:nvSpPr>
          <p:cNvPr id="40" name="Rectangle 2">
            <a:extLst>
              <a:ext uri="{FF2B5EF4-FFF2-40B4-BE49-F238E27FC236}">
                <a16:creationId xmlns:a16="http://schemas.microsoft.com/office/drawing/2014/main" id="{5C019E0D-6B51-B74A-A522-1493DACBC0AD}"/>
              </a:ext>
            </a:extLst>
          </p:cNvPr>
          <p:cNvSpPr txBox="1">
            <a:spLocks noChangeArrowheads="1"/>
          </p:cNvSpPr>
          <p:nvPr/>
        </p:nvSpPr>
        <p:spPr>
          <a:xfrm>
            <a:off x="5631684" y="129584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闪电网络的横空出世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42" name="淘宝店chenying0907出品 17">
            <a:extLst>
              <a:ext uri="{FF2B5EF4-FFF2-40B4-BE49-F238E27FC236}">
                <a16:creationId xmlns:a16="http://schemas.microsoft.com/office/drawing/2014/main" id="{95224A30-59E0-9644-9B11-3B50EC7E9E81}"/>
              </a:ext>
            </a:extLst>
          </p:cNvPr>
          <p:cNvSpPr>
            <a:spLocks/>
          </p:cNvSpPr>
          <p:nvPr/>
        </p:nvSpPr>
        <p:spPr bwMode="auto">
          <a:xfrm>
            <a:off x="6787764" y="3312551"/>
            <a:ext cx="2287595" cy="1031370"/>
          </a:xfrm>
          <a:prstGeom prst="roundRect">
            <a:avLst/>
          </a:prstGeom>
          <a:ln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anchor="t"/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第一个</a:t>
            </a:r>
            <a:r>
              <a:rPr lang="en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beta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测试版的闪电网络实现 </a:t>
            </a: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LND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出现</a:t>
            </a:r>
            <a:endParaRPr lang="en-US" altLang="zh-CN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Lato Light" charset="0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By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  <a:sym typeface="Lato Light" charset="0"/>
              </a:rPr>
              <a:t> </a:t>
            </a:r>
            <a:r>
              <a:rPr lang="en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Lightning Labs</a:t>
            </a:r>
            <a:endParaRPr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  <a:sym typeface="Lato Light" charset="0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2335395-7623-B140-AD7E-EDF444A9149D}"/>
              </a:ext>
            </a:extLst>
          </p:cNvPr>
          <p:cNvSpPr txBox="1"/>
          <p:nvPr/>
        </p:nvSpPr>
        <p:spPr>
          <a:xfrm>
            <a:off x="6126811" y="2120145"/>
            <a:ext cx="99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三个改善提案奠定基础</a:t>
            </a:r>
          </a:p>
        </p:txBody>
      </p:sp>
    </p:spTree>
    <p:extLst>
      <p:ext uri="{BB962C8B-B14F-4D97-AF65-F5344CB8AC3E}">
        <p14:creationId xmlns:p14="http://schemas.microsoft.com/office/powerpoint/2010/main" val="3671198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6CEB1002-E377-1444-8EA5-4B3DF03CB794}"/>
              </a:ext>
            </a:extLst>
          </p:cNvPr>
          <p:cNvGrpSpPr/>
          <p:nvPr/>
        </p:nvGrpSpPr>
        <p:grpSpPr>
          <a:xfrm>
            <a:off x="2341986" y="3974140"/>
            <a:ext cx="4496031" cy="929862"/>
            <a:chOff x="2341986" y="3974140"/>
            <a:chExt cx="4496031" cy="929862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44E1F956-AB8C-9C4C-B3F7-5705168D6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41986" y="3974140"/>
              <a:ext cx="4496031" cy="929862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0E6FD47-825C-D14E-BC9D-A440DAB60658}"/>
                </a:ext>
              </a:extLst>
            </p:cNvPr>
            <p:cNvSpPr txBox="1"/>
            <p:nvPr/>
          </p:nvSpPr>
          <p:spPr>
            <a:xfrm>
              <a:off x="3479834" y="4050914"/>
              <a:ext cx="2184332" cy="830997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闪电网络</a:t>
              </a:r>
              <a:endPara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是集合了多种比特币基础技术和</a:t>
              </a:r>
              <a:r>
                <a:rPr kumimoji="1" lang="en-US" altLang="zh-CN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BIP</a:t>
              </a:r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（比特币改进提议）的</a:t>
              </a:r>
              <a:endPara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/>
              <a:r>
                <a:rPr kumimoji="1" lang="zh-CN" altLang="en-US" sz="12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新型支付网络</a:t>
              </a:r>
            </a:p>
          </p:txBody>
        </p:sp>
      </p:grpSp>
      <p:sp>
        <p:nvSpPr>
          <p:cNvPr id="7" name="矩形 160">
            <a:extLst>
              <a:ext uri="{FF2B5EF4-FFF2-40B4-BE49-F238E27FC236}">
                <a16:creationId xmlns:a16="http://schemas.microsoft.com/office/drawing/2014/main" id="{24126BD3-4B42-FA4B-A858-21499E82EE34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0" y="1310772"/>
            <a:ext cx="9144000" cy="2664296"/>
          </a:xfrm>
          <a:custGeom>
            <a:avLst/>
            <a:gdLst>
              <a:gd name="connsiteX0" fmla="*/ 0 w 7260238"/>
              <a:gd name="connsiteY0" fmla="*/ 0 h 3090960"/>
              <a:gd name="connsiteX1" fmla="*/ 7260238 w 7260238"/>
              <a:gd name="connsiteY1" fmla="*/ 0 h 3090960"/>
              <a:gd name="connsiteX2" fmla="*/ 7260238 w 7260238"/>
              <a:gd name="connsiteY2" fmla="*/ 3090960 h 3090960"/>
              <a:gd name="connsiteX3" fmla="*/ 0 w 7260238"/>
              <a:gd name="connsiteY3" fmla="*/ 3090960 h 3090960"/>
              <a:gd name="connsiteX4" fmla="*/ 0 w 7260238"/>
              <a:gd name="connsiteY4" fmla="*/ 0 h 3090960"/>
              <a:gd name="connsiteX0-1" fmla="*/ 0 w 7260238"/>
              <a:gd name="connsiteY0-2" fmla="*/ 0 h 3090960"/>
              <a:gd name="connsiteX1-3" fmla="*/ 7260238 w 7260238"/>
              <a:gd name="connsiteY1-4" fmla="*/ 0 h 3090960"/>
              <a:gd name="connsiteX2-5" fmla="*/ 7260238 w 7260238"/>
              <a:gd name="connsiteY2-6" fmla="*/ 3090960 h 3090960"/>
              <a:gd name="connsiteX3-7" fmla="*/ 666205 w 7260238"/>
              <a:gd name="connsiteY3-8" fmla="*/ 3090960 h 3090960"/>
              <a:gd name="connsiteX4-9" fmla="*/ 0 w 7260238"/>
              <a:gd name="connsiteY4-10" fmla="*/ 0 h 3090960"/>
              <a:gd name="connsiteX0-11" fmla="*/ 965 w 6594033"/>
              <a:gd name="connsiteY0-12" fmla="*/ 7470 h 3090960"/>
              <a:gd name="connsiteX1-13" fmla="*/ 6594033 w 6594033"/>
              <a:gd name="connsiteY1-14" fmla="*/ 0 h 3090960"/>
              <a:gd name="connsiteX2-15" fmla="*/ 6594033 w 6594033"/>
              <a:gd name="connsiteY2-16" fmla="*/ 3090960 h 3090960"/>
              <a:gd name="connsiteX3-17" fmla="*/ 0 w 6594033"/>
              <a:gd name="connsiteY3-18" fmla="*/ 3090960 h 3090960"/>
              <a:gd name="connsiteX4-19" fmla="*/ 965 w 6594033"/>
              <a:gd name="connsiteY4-20" fmla="*/ 7470 h 3090960"/>
            </a:gdLst>
            <a:ahLst/>
            <a:cxnLst>
              <a:cxn ang="0">
                <a:pos x="connsiteX0-11" y="connsiteY0-12"/>
              </a:cxn>
              <a:cxn ang="0">
                <a:pos x="connsiteX1-13" y="connsiteY1-14"/>
              </a:cxn>
              <a:cxn ang="0">
                <a:pos x="connsiteX2-15" y="connsiteY2-16"/>
              </a:cxn>
              <a:cxn ang="0">
                <a:pos x="connsiteX3-17" y="connsiteY3-18"/>
              </a:cxn>
              <a:cxn ang="0">
                <a:pos x="connsiteX4-19" y="connsiteY4-20"/>
              </a:cxn>
            </a:cxnLst>
            <a:rect l="l" t="t" r="r" b="b"/>
            <a:pathLst>
              <a:path w="6594033" h="3090960">
                <a:moveTo>
                  <a:pt x="965" y="7470"/>
                </a:moveTo>
                <a:lnTo>
                  <a:pt x="6594033" y="0"/>
                </a:lnTo>
                <a:lnTo>
                  <a:pt x="6594033" y="3090960"/>
                </a:lnTo>
                <a:lnTo>
                  <a:pt x="0" y="3090960"/>
                </a:lnTo>
                <a:cubicBezTo>
                  <a:pt x="322" y="2063130"/>
                  <a:pt x="643" y="1035300"/>
                  <a:pt x="965" y="7470"/>
                </a:cubicBezTo>
                <a:close/>
              </a:path>
            </a:pathLst>
          </a:custGeom>
          <a:solidFill>
            <a:srgbClr val="C00000">
              <a:alpha val="24000"/>
            </a:srgbClr>
          </a:solidFill>
          <a:ln w="12700" cmpd="sng">
            <a:solidFill>
              <a:srgbClr val="7030A0"/>
            </a:solidFill>
            <a:miter lim="800000"/>
          </a:ln>
        </p:spPr>
        <p:txBody>
          <a:bodyPr anchor="ctr"/>
          <a:lstStyle/>
          <a:p>
            <a:pPr algn="ctr">
              <a:defRPr/>
            </a:pPr>
            <a:endParaRPr lang="zh-CN" altLang="en-US" b="1" dirty="0">
              <a:solidFill>
                <a:srgbClr val="FFC000"/>
              </a:solidFill>
              <a:latin typeface="+mn-ea"/>
              <a:ea typeface="+mn-ea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8886AF7-C1C5-3B4D-8403-423EF09728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72"/>
          <a:stretch/>
        </p:blipFill>
        <p:spPr>
          <a:xfrm>
            <a:off x="5318804" y="1333640"/>
            <a:ext cx="3825196" cy="2658885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8C3DD087-847F-7844-AE07-430CD934D53E}"/>
              </a:ext>
            </a:extLst>
          </p:cNvPr>
          <p:cNvSpPr txBox="1"/>
          <p:nvPr/>
        </p:nvSpPr>
        <p:spPr>
          <a:xfrm>
            <a:off x="2828204" y="5072703"/>
            <a:ext cx="3523593" cy="1583190"/>
          </a:xfrm>
          <a:prstGeom prst="rect">
            <a:avLst/>
          </a:prstGeom>
          <a:solidFill>
            <a:srgbClr val="D1E7D1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UTXO(Unspent Transaction Out)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1400" dirty="0" err="1"/>
              <a:t>MultiSig</a:t>
            </a:r>
            <a:r>
              <a:rPr lang="zh-CN" altLang="en-US" sz="1400" dirty="0"/>
              <a:t> </a:t>
            </a:r>
            <a:r>
              <a:rPr lang="en-US" altLang="zh-CN" sz="1400" dirty="0"/>
              <a:t>(</a:t>
            </a:r>
            <a:r>
              <a:rPr lang="zh-CN" altLang="en-US" sz="1400" dirty="0"/>
              <a:t>多重签名</a:t>
            </a:r>
            <a:r>
              <a:rPr lang="en-US" altLang="zh-CN" sz="14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1400" dirty="0" err="1"/>
              <a:t>CheckLockTimeVerify</a:t>
            </a:r>
            <a:r>
              <a:rPr lang="en" altLang="zh-CN" sz="1400" dirty="0"/>
              <a:t>(CLTV)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1400" dirty="0" err="1"/>
              <a:t>CheckSequenceVerify</a:t>
            </a:r>
            <a:r>
              <a:rPr lang="en" altLang="zh-CN" sz="1400" dirty="0"/>
              <a:t>(CSV)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Micropayment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微支付通道</a:t>
            </a:r>
            <a:r>
              <a:rPr lang="en-US" altLang="zh-CN" sz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AA0D29D-56DD-AB46-9759-ACA41BF72057}"/>
              </a:ext>
            </a:extLst>
          </p:cNvPr>
          <p:cNvSpPr/>
          <p:nvPr/>
        </p:nvSpPr>
        <p:spPr>
          <a:xfrm flipH="1">
            <a:off x="202036" y="1293315"/>
            <a:ext cx="1509806" cy="430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背景及意义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828905B-B15B-9F4A-8101-6B060D44CEF3}"/>
              </a:ext>
            </a:extLst>
          </p:cNvPr>
          <p:cNvGrpSpPr/>
          <p:nvPr/>
        </p:nvGrpSpPr>
        <p:grpSpPr>
          <a:xfrm flipH="1">
            <a:off x="242066" y="1826071"/>
            <a:ext cx="4572000" cy="1081794"/>
            <a:chOff x="-107776" y="1594012"/>
            <a:chExt cx="4572000" cy="1081794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53AD32F-D0DA-344C-8B3C-5468FDD500A1}"/>
                </a:ext>
              </a:extLst>
            </p:cNvPr>
            <p:cNvSpPr/>
            <p:nvPr/>
          </p:nvSpPr>
          <p:spPr>
            <a:xfrm>
              <a:off x="2610112" y="1594012"/>
              <a:ext cx="1673856" cy="328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一 、比特币的问题</a:t>
              </a: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2E42E41C-DAE1-6341-932F-CA9BDDB256BB}"/>
                </a:ext>
              </a:extLst>
            </p:cNvPr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9D843E4B-7B2E-3F4F-A8C4-D9244BCA67D7}"/>
                </a:ext>
              </a:extLst>
            </p:cNvPr>
            <p:cNvSpPr/>
            <p:nvPr/>
          </p:nvSpPr>
          <p:spPr>
            <a:xfrm>
              <a:off x="-107776" y="1851670"/>
              <a:ext cx="4572000" cy="82413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交易不是即时性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小额支付也需要高额手续费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可扩展性问题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A94F0FE0-18A4-BC46-9F5B-0D714AE3CB73}"/>
              </a:ext>
            </a:extLst>
          </p:cNvPr>
          <p:cNvGrpSpPr/>
          <p:nvPr/>
        </p:nvGrpSpPr>
        <p:grpSpPr>
          <a:xfrm flipH="1">
            <a:off x="202036" y="2855247"/>
            <a:ext cx="4572000" cy="1335710"/>
            <a:chOff x="-107776" y="1594012"/>
            <a:chExt cx="4572000" cy="1335710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3F76451B-8250-2D4C-92B5-1F8585A9C74A}"/>
                </a:ext>
              </a:extLst>
            </p:cNvPr>
            <p:cNvSpPr/>
            <p:nvPr/>
          </p:nvSpPr>
          <p:spPr>
            <a:xfrm>
              <a:off x="3022084" y="1594012"/>
              <a:ext cx="1261884" cy="32893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二、解决方案</a:t>
              </a: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07F96167-AFB2-EA44-B291-4E4807EF8970}"/>
                </a:ext>
              </a:extLst>
            </p:cNvPr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F52D1CFF-21C0-AC46-8C06-DF242EE7D76E}"/>
                </a:ext>
              </a:extLst>
            </p:cNvPr>
            <p:cNvSpPr/>
            <p:nvPr/>
          </p:nvSpPr>
          <p:spPr>
            <a:xfrm>
              <a:off x="-107776" y="1851670"/>
              <a:ext cx="4572000" cy="107805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en-US" altLang="zh-CN" sz="1100" dirty="0"/>
                <a:t> </a:t>
              </a:r>
              <a:r>
                <a:rPr lang="en-US" altLang="zh-CN" sz="110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Segwit</a:t>
              </a:r>
              <a:r>
                <a:rPr lang="zh-CN" altLang="en-US" sz="11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（隔离见证</a:t>
              </a:r>
              <a:r>
                <a:rPr lang="zh-CN" altLang="en-US" sz="1100" dirty="0"/>
                <a:t>）</a:t>
              </a:r>
              <a:endParaRPr lang="en-US" altLang="zh-CN" sz="1100" dirty="0"/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Micropayment</a:t>
              </a:r>
              <a:r>
                <a: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微支付通道</a:t>
              </a:r>
              <a:r>
                <a:rPr lang="en-US" altLang="zh-CN" sz="1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闪电网络</a:t>
              </a:r>
              <a:endParaRPr lang="zh-CN" altLang="en-US" sz="1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Rectangle 2">
            <a:extLst>
              <a:ext uri="{FF2B5EF4-FFF2-40B4-BE49-F238E27FC236}">
                <a16:creationId xmlns:a16="http://schemas.microsoft.com/office/drawing/2014/main" id="{B0B35DDD-89D2-F249-A25A-96AA28A15671}"/>
              </a:ext>
            </a:extLst>
          </p:cNvPr>
          <p:cNvSpPr txBox="1">
            <a:spLocks noChangeArrowheads="1"/>
          </p:cNvSpPr>
          <p:nvPr/>
        </p:nvSpPr>
        <p:spPr>
          <a:xfrm>
            <a:off x="5817292" y="254672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闪电网络简介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96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94388E3-6E69-4940-83C9-CBBA81FF913D}"/>
              </a:ext>
            </a:extLst>
          </p:cNvPr>
          <p:cNvSpPr txBox="1">
            <a:spLocks noChangeArrowheads="1"/>
          </p:cNvSpPr>
          <p:nvPr/>
        </p:nvSpPr>
        <p:spPr>
          <a:xfrm>
            <a:off x="5848608" y="-5069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双向支付通道的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建立与关闭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75D31AA-8B8A-264A-B17A-920A1C425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86425"/>
            <a:ext cx="1791139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9B2CCB-351F-1545-8E2D-CF9B33076C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326" y="1748833"/>
            <a:ext cx="1379693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481DCBC-97DA-974A-93CF-B3CBDEADB6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7939995"/>
              </p:ext>
            </p:extLst>
          </p:nvPr>
        </p:nvGraphicFramePr>
        <p:xfrm>
          <a:off x="193797" y="1547774"/>
          <a:ext cx="6005202" cy="42798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r:id="rId4" imgW="8864600" imgH="6324600" progId="Visio.Drawing.15">
                  <p:embed/>
                </p:oleObj>
              </mc:Choice>
              <mc:Fallback>
                <p:oleObj r:id="rId4" imgW="8864600" imgH="6324600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797" y="1547774"/>
                        <a:ext cx="6005202" cy="42798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196D28BF-8A5E-2C44-B805-FA0063F2390F}"/>
              </a:ext>
            </a:extLst>
          </p:cNvPr>
          <p:cNvSpPr/>
          <p:nvPr/>
        </p:nvSpPr>
        <p:spPr bwMode="auto">
          <a:xfrm>
            <a:off x="6735914" y="1440489"/>
            <a:ext cx="1888146" cy="306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协商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opening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交易（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5,5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cxnSp>
        <p:nvCxnSpPr>
          <p:cNvPr id="10" name="直接箭头连接符 120">
            <a:extLst>
              <a:ext uri="{FF2B5EF4-FFF2-40B4-BE49-F238E27FC236}">
                <a16:creationId xmlns:a16="http://schemas.microsoft.com/office/drawing/2014/main" id="{1F704D7A-B854-AB4C-A13B-14CA8A118FE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 bwMode="auto">
          <a:xfrm>
            <a:off x="7679987" y="1746614"/>
            <a:ext cx="0" cy="217091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A21C54FA-3AB7-584A-9D23-00787E0AB2B5}"/>
              </a:ext>
            </a:extLst>
          </p:cNvPr>
          <p:cNvSpPr/>
          <p:nvPr/>
        </p:nvSpPr>
        <p:spPr bwMode="auto">
          <a:xfrm>
            <a:off x="6735914" y="1963705"/>
            <a:ext cx="1888146" cy="3337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commitment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FED65A4-2E4F-CC49-BD85-AC33AD4A5C70}"/>
              </a:ext>
            </a:extLst>
          </p:cNvPr>
          <p:cNvSpPr/>
          <p:nvPr/>
        </p:nvSpPr>
        <p:spPr bwMode="auto">
          <a:xfrm>
            <a:off x="6733761" y="2999837"/>
            <a:ext cx="1888146" cy="2617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共同签名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opening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</a:p>
        </p:txBody>
      </p:sp>
      <p:cxnSp>
        <p:nvCxnSpPr>
          <p:cNvPr id="13" name="直接箭头连接符 86">
            <a:extLst>
              <a:ext uri="{FF2B5EF4-FFF2-40B4-BE49-F238E27FC236}">
                <a16:creationId xmlns:a16="http://schemas.microsoft.com/office/drawing/2014/main" id="{27D8EDF5-C08C-4748-A6F5-FBA8F039C829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 bwMode="auto">
          <a:xfrm>
            <a:off x="7677834" y="3261566"/>
            <a:ext cx="0" cy="215572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4F2BD227-A7BB-6A4D-B795-C86EE0735989}"/>
              </a:ext>
            </a:extLst>
          </p:cNvPr>
          <p:cNvSpPr/>
          <p:nvPr/>
        </p:nvSpPr>
        <p:spPr bwMode="auto">
          <a:xfrm>
            <a:off x="6733761" y="3477138"/>
            <a:ext cx="1888146" cy="346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通道开启</a:t>
            </a:r>
            <a:endParaRPr lang="en-US" altLang="zh-CN" sz="1100" b="0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F86A883-C9E2-B441-B910-C00521E71370}"/>
              </a:ext>
            </a:extLst>
          </p:cNvPr>
          <p:cNvSpPr/>
          <p:nvPr/>
        </p:nvSpPr>
        <p:spPr bwMode="auto">
          <a:xfrm>
            <a:off x="6733761" y="2448957"/>
            <a:ext cx="1888146" cy="3337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commitment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</a:p>
        </p:txBody>
      </p:sp>
      <p:cxnSp>
        <p:nvCxnSpPr>
          <p:cNvPr id="18" name="直接箭头连接符 86">
            <a:extLst>
              <a:ext uri="{FF2B5EF4-FFF2-40B4-BE49-F238E27FC236}">
                <a16:creationId xmlns:a16="http://schemas.microsoft.com/office/drawing/2014/main" id="{0F0E3412-633F-E64B-BEDA-DAE8619E9E8E}"/>
              </a:ext>
            </a:extLst>
          </p:cNvPr>
          <p:cNvCxnSpPr>
            <a:cxnSpLocks/>
            <a:stCxn id="11" idx="2"/>
            <a:endCxn id="17" idx="0"/>
          </p:cNvCxnSpPr>
          <p:nvPr/>
        </p:nvCxnSpPr>
        <p:spPr bwMode="auto">
          <a:xfrm flipH="1">
            <a:off x="7677834" y="2297494"/>
            <a:ext cx="2153" cy="151463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9" name="直接箭头连接符 86">
            <a:extLst>
              <a:ext uri="{FF2B5EF4-FFF2-40B4-BE49-F238E27FC236}">
                <a16:creationId xmlns:a16="http://schemas.microsoft.com/office/drawing/2014/main" id="{91287C4C-2866-BD44-8354-7DC13C5A49BF}"/>
              </a:ext>
            </a:extLst>
          </p:cNvPr>
          <p:cNvCxnSpPr>
            <a:cxnSpLocks/>
            <a:stCxn id="17" idx="2"/>
            <a:endCxn id="12" idx="0"/>
          </p:cNvCxnSpPr>
          <p:nvPr/>
        </p:nvCxnSpPr>
        <p:spPr bwMode="auto">
          <a:xfrm>
            <a:off x="7677834" y="2782746"/>
            <a:ext cx="0" cy="217091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3" name="Rectangle 10">
            <a:extLst>
              <a:ext uri="{FF2B5EF4-FFF2-40B4-BE49-F238E27FC236}">
                <a16:creationId xmlns:a16="http://schemas.microsoft.com/office/drawing/2014/main" id="{A6807B47-338E-9244-86C2-BAB8A7869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326" y="1547773"/>
            <a:ext cx="15325030" cy="4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24" name="对象 23">
            <a:extLst>
              <a:ext uri="{FF2B5EF4-FFF2-40B4-BE49-F238E27FC236}">
                <a16:creationId xmlns:a16="http://schemas.microsoft.com/office/drawing/2014/main" id="{BC94FC87-542F-9247-A581-6CEA7CC018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5460439"/>
              </p:ext>
            </p:extLst>
          </p:nvPr>
        </p:nvGraphicFramePr>
        <p:xfrm>
          <a:off x="142558" y="1547773"/>
          <a:ext cx="6096064" cy="437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r:id="rId6" imgW="8890000" imgH="6362700" progId="Visio.Drawing.15">
                  <p:embed/>
                </p:oleObj>
              </mc:Choice>
              <mc:Fallback>
                <p:oleObj r:id="rId6" imgW="8890000" imgH="6362700" progId="Visio.Drawing.15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558" y="1547773"/>
                        <a:ext cx="6096064" cy="43742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22E153B7-01E0-9B45-9309-111061520B5A}"/>
              </a:ext>
            </a:extLst>
          </p:cNvPr>
          <p:cNvSpPr/>
          <p:nvPr/>
        </p:nvSpPr>
        <p:spPr bwMode="auto">
          <a:xfrm>
            <a:off x="6252165" y="4240919"/>
            <a:ext cx="1163785" cy="346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单方面终止</a:t>
            </a:r>
            <a:endParaRPr lang="en-US" altLang="zh-CN" sz="1100" b="0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C997081-903F-AD40-9082-57BBA5E4EAA4}"/>
              </a:ext>
            </a:extLst>
          </p:cNvPr>
          <p:cNvSpPr/>
          <p:nvPr/>
        </p:nvSpPr>
        <p:spPr bwMode="auto">
          <a:xfrm>
            <a:off x="7945910" y="4240919"/>
            <a:ext cx="1163785" cy="3463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协商终止</a:t>
            </a:r>
            <a:endParaRPr lang="en-US" altLang="zh-CN" sz="1100" b="0" kern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箭头连接符 86">
            <a:extLst>
              <a:ext uri="{FF2B5EF4-FFF2-40B4-BE49-F238E27FC236}">
                <a16:creationId xmlns:a16="http://schemas.microsoft.com/office/drawing/2014/main" id="{03CA8E73-C679-FB40-B5C0-74670DDE3D2E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 bwMode="auto">
          <a:xfrm flipH="1">
            <a:off x="6834058" y="3823455"/>
            <a:ext cx="843776" cy="417464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0" name="直接箭头连接符 86">
            <a:extLst>
              <a:ext uri="{FF2B5EF4-FFF2-40B4-BE49-F238E27FC236}">
                <a16:creationId xmlns:a16="http://schemas.microsoft.com/office/drawing/2014/main" id="{FACC0214-5978-D74F-BFB9-01794DFCB87D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 bwMode="auto">
          <a:xfrm>
            <a:off x="7677834" y="3823455"/>
            <a:ext cx="849969" cy="417464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pic>
        <p:nvPicPr>
          <p:cNvPr id="33" name="图片 32">
            <a:extLst>
              <a:ext uri="{FF2B5EF4-FFF2-40B4-BE49-F238E27FC236}">
                <a16:creationId xmlns:a16="http://schemas.microsoft.com/office/drawing/2014/main" id="{ECC7212D-1DA2-3C43-9448-E4EEF7B8AE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7469" y="1690426"/>
            <a:ext cx="4752804" cy="3747091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61DF0948-44E1-F54C-A700-4ECD438B0651}"/>
              </a:ext>
            </a:extLst>
          </p:cNvPr>
          <p:cNvSpPr txBox="1"/>
          <p:nvPr/>
        </p:nvSpPr>
        <p:spPr>
          <a:xfrm>
            <a:off x="6252165" y="4868095"/>
            <a:ext cx="2785512" cy="166199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CheckSequenceVerify</a:t>
            </a:r>
            <a:r>
              <a:rPr kumimoji="1" lang="en-US" altLang="zh-CN" sz="16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(CSV)</a:t>
            </a:r>
          </a:p>
          <a:p>
            <a:pPr algn="just"/>
            <a:endParaRPr kumimoji="1" lang="en-US" altLang="zh-CN" sz="16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/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该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Input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所引用的交易（也就是上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个交易的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UTXO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）所在的区块，其后面跟随了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个区块之后，该交易才能被打包，被广播进区块链网络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A0D9D0F6-D266-2642-A3E0-EEC2F45439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976" y="70441"/>
            <a:ext cx="1683899" cy="203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78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1E63006-CE72-974E-92A4-A5517263AEAD}"/>
              </a:ext>
            </a:extLst>
          </p:cNvPr>
          <p:cNvSpPr txBox="1">
            <a:spLocks noChangeArrowheads="1"/>
          </p:cNvSpPr>
          <p:nvPr/>
        </p:nvSpPr>
        <p:spPr>
          <a:xfrm>
            <a:off x="5571460" y="278352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微支付及旧版本废止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AA17350-1F17-F74A-BF75-001C878F6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18323"/>
            <a:ext cx="999795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EFA162A5-3932-824F-A949-BD1A19E048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8511784"/>
              </p:ext>
            </p:extLst>
          </p:nvPr>
        </p:nvGraphicFramePr>
        <p:xfrm>
          <a:off x="1" y="1118324"/>
          <a:ext cx="6067248" cy="43255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r:id="rId4" imgW="8864600" imgH="6324600" progId="Visio.Drawing.15">
                  <p:embed/>
                </p:oleObj>
              </mc:Choice>
              <mc:Fallback>
                <p:oleObj r:id="rId4" imgW="8864600" imgH="63246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" y="1118324"/>
                        <a:ext cx="6067248" cy="432554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218D93A6-FE84-EE4E-8872-E7D04982523B}"/>
              </a:ext>
            </a:extLst>
          </p:cNvPr>
          <p:cNvSpPr txBox="1"/>
          <p:nvPr/>
        </p:nvSpPr>
        <p:spPr>
          <a:xfrm>
            <a:off x="5858933" y="840876"/>
            <a:ext cx="319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UTXO(Unspent Transaction Out)</a:t>
            </a:r>
          </a:p>
          <a:p>
            <a:endParaRPr kumimoji="1"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8CBDBF7-0E3B-954F-A147-9CBB19D99B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599" y="1227906"/>
            <a:ext cx="5858933" cy="355760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97067554-A0A2-1043-ABF7-A6669E5723AF}"/>
              </a:ext>
            </a:extLst>
          </p:cNvPr>
          <p:cNvSpPr/>
          <p:nvPr/>
        </p:nvSpPr>
        <p:spPr bwMode="auto">
          <a:xfrm>
            <a:off x="6614796" y="4207908"/>
            <a:ext cx="1888146" cy="306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A,B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协商交易金额</a:t>
            </a:r>
          </a:p>
        </p:txBody>
      </p:sp>
      <p:cxnSp>
        <p:nvCxnSpPr>
          <p:cNvPr id="13" name="直接箭头连接符 120">
            <a:extLst>
              <a:ext uri="{FF2B5EF4-FFF2-40B4-BE49-F238E27FC236}">
                <a16:creationId xmlns:a16="http://schemas.microsoft.com/office/drawing/2014/main" id="{CBAB4EC0-50A3-8348-B4A8-4D9315C3B97F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 bwMode="auto">
          <a:xfrm>
            <a:off x="7558869" y="4514033"/>
            <a:ext cx="0" cy="217091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E8A53C5-910A-1A4E-91B6-376D09663C0F}"/>
              </a:ext>
            </a:extLst>
          </p:cNvPr>
          <p:cNvSpPr/>
          <p:nvPr/>
        </p:nvSpPr>
        <p:spPr bwMode="auto">
          <a:xfrm>
            <a:off x="6614796" y="4731124"/>
            <a:ext cx="1888146" cy="3337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发布新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commitment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1DE2815-6CD8-A345-BC8D-4BDD972DCC78}"/>
              </a:ext>
            </a:extLst>
          </p:cNvPr>
          <p:cNvSpPr/>
          <p:nvPr/>
        </p:nvSpPr>
        <p:spPr bwMode="auto">
          <a:xfrm>
            <a:off x="6612643" y="5767256"/>
            <a:ext cx="1888146" cy="2617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交换作废交易生成的私钥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D79E17-7973-8B47-96B2-73E191530365}"/>
              </a:ext>
            </a:extLst>
          </p:cNvPr>
          <p:cNvSpPr/>
          <p:nvPr/>
        </p:nvSpPr>
        <p:spPr bwMode="auto">
          <a:xfrm>
            <a:off x="6612643" y="5216376"/>
            <a:ext cx="1888146" cy="3337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54000" rIns="91440" bIns="45720" numCol="1" rtlCol="0" anchor="ctr" anchorCtr="1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5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发布新</a:t>
            </a:r>
            <a:r>
              <a:rPr lang="en-US" altLang="zh-CN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commitment</a:t>
            </a:r>
            <a:r>
              <a:rPr lang="zh-CN" altLang="en-US" sz="1100" b="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</a:p>
        </p:txBody>
      </p:sp>
      <p:cxnSp>
        <p:nvCxnSpPr>
          <p:cNvPr id="17" name="直接箭头连接符 86">
            <a:extLst>
              <a:ext uri="{FF2B5EF4-FFF2-40B4-BE49-F238E27FC236}">
                <a16:creationId xmlns:a16="http://schemas.microsoft.com/office/drawing/2014/main" id="{C1238E27-A664-4340-8F1A-964189A9732A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 bwMode="auto">
          <a:xfrm flipH="1">
            <a:off x="7556716" y="5064913"/>
            <a:ext cx="2153" cy="151463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18" name="直接箭头连接符 86">
            <a:extLst>
              <a:ext uri="{FF2B5EF4-FFF2-40B4-BE49-F238E27FC236}">
                <a16:creationId xmlns:a16="http://schemas.microsoft.com/office/drawing/2014/main" id="{ECC602D0-CA5B-C544-AE13-054A47A3131D}"/>
              </a:ext>
            </a:extLst>
          </p:cNvPr>
          <p:cNvCxnSpPr>
            <a:cxnSpLocks/>
            <a:stCxn id="16" idx="2"/>
            <a:endCxn id="15" idx="0"/>
          </p:cNvCxnSpPr>
          <p:nvPr/>
        </p:nvCxnSpPr>
        <p:spPr bwMode="auto">
          <a:xfrm>
            <a:off x="7556716" y="5550165"/>
            <a:ext cx="0" cy="217091"/>
          </a:xfrm>
          <a:prstGeom prst="straightConnector1">
            <a:avLst/>
          </a:prstGeom>
          <a:ln w="3175">
            <a:solidFill>
              <a:schemeClr val="tx1"/>
            </a:solidFill>
            <a:headEnd type="none" w="med" len="med"/>
            <a:tailEnd type="triangle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CB8485DE-90C5-DC40-8950-1536AEB17E0D}"/>
              </a:ext>
            </a:extLst>
          </p:cNvPr>
          <p:cNvSpPr txBox="1"/>
          <p:nvPr/>
        </p:nvSpPr>
        <p:spPr>
          <a:xfrm>
            <a:off x="2232835" y="6146213"/>
            <a:ext cx="46251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RSMC(</a:t>
            </a:r>
            <a:r>
              <a:rPr lang="en" altLang="zh-CN" b="1" dirty="0"/>
              <a:t>Revocable Sequence Maturity Contract</a:t>
            </a:r>
            <a:r>
              <a:rPr lang="en-US" altLang="zh-CN" b="1" dirty="0"/>
              <a:t>)</a:t>
            </a:r>
          </a:p>
          <a:p>
            <a:pPr algn="ctr"/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可撤销的、基于</a:t>
            </a:r>
            <a:r>
              <a:rPr lang="en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Sequence</a:t>
            </a:r>
            <a:r>
              <a:rPr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成熟度的合约</a:t>
            </a:r>
            <a:endParaRPr kumimoji="1" lang="zh-CN" altLang="en-US" sz="1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57A3E17-F4B2-A045-BB15-153CAEF0A9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7249" y="1241460"/>
            <a:ext cx="2771386" cy="298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D802EB8-A3E3-8740-8D59-4D83ED64650B}"/>
              </a:ext>
            </a:extLst>
          </p:cNvPr>
          <p:cNvSpPr txBox="1">
            <a:spLocks noChangeArrowheads="1"/>
          </p:cNvSpPr>
          <p:nvPr/>
        </p:nvSpPr>
        <p:spPr>
          <a:xfrm>
            <a:off x="5657702" y="140129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HTLC</a:t>
            </a: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初始化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D7D1DCE-4730-9D42-ADB5-517B3C90FE3C}"/>
              </a:ext>
            </a:extLst>
          </p:cNvPr>
          <p:cNvSpPr txBox="1"/>
          <p:nvPr/>
        </p:nvSpPr>
        <p:spPr>
          <a:xfrm>
            <a:off x="5805377" y="1023264"/>
            <a:ext cx="333862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HTLC(</a:t>
            </a:r>
            <a:r>
              <a:rPr lang="en" altLang="zh-CN" b="1" dirty="0"/>
              <a:t>Hashed Time Lock Contract</a:t>
            </a:r>
            <a:r>
              <a:rPr lang="en-US" altLang="zh-CN" b="1" dirty="0"/>
              <a:t>)</a:t>
            </a:r>
          </a:p>
          <a:p>
            <a:pPr algn="ctr"/>
            <a:r>
              <a:rPr kumimoji="1" lang="zh-CN" altLang="en-US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哈希时间锁合约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9A942CC-08B9-9C41-8E70-4F28585F3A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9730"/>
            <a:ext cx="1212848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B5FC0AAC-33C0-6B45-9728-1398158D99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255419"/>
              </p:ext>
            </p:extLst>
          </p:nvPr>
        </p:nvGraphicFramePr>
        <p:xfrm>
          <a:off x="0" y="736808"/>
          <a:ext cx="6370661" cy="54290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r:id="rId3" imgW="11493500" imgH="9791700" progId="Visio.Drawing.15">
                  <p:embed/>
                </p:oleObj>
              </mc:Choice>
              <mc:Fallback>
                <p:oleObj r:id="rId3" imgW="11493500" imgH="97917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736808"/>
                        <a:ext cx="6370661" cy="54290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DD5A1534-4EF1-2948-B2F5-9875F09337B9}"/>
              </a:ext>
            </a:extLst>
          </p:cNvPr>
          <p:cNvSpPr txBox="1"/>
          <p:nvPr/>
        </p:nvSpPr>
        <p:spPr>
          <a:xfrm>
            <a:off x="6274968" y="5083142"/>
            <a:ext cx="2773339" cy="1384995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CLTV(</a:t>
            </a:r>
            <a:r>
              <a:rPr lang="en-US" altLang="zh-CN" dirty="0" err="1">
                <a:solidFill>
                  <a:srgbClr val="FF0000"/>
                </a:solidFill>
              </a:rPr>
              <a:t>CheckLockTimeVerify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</a:p>
          <a:p>
            <a:endParaRPr lang="en-US" altLang="zh-CN" dirty="0"/>
          </a:p>
          <a:p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可把</a:t>
            </a:r>
            <a:r>
              <a:rPr lang="en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bitcoin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锁起来直到未来某个具体时间：真实时间和日期，或者特定的块高度</a:t>
            </a:r>
            <a:endParaRPr kumimoji="1" lang="zh-CN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60F600-A96C-C040-8E8C-FCFB83BC529B}"/>
              </a:ext>
            </a:extLst>
          </p:cNvPr>
          <p:cNvSpPr txBox="1"/>
          <p:nvPr/>
        </p:nvSpPr>
        <p:spPr>
          <a:xfrm>
            <a:off x="6188149" y="2980804"/>
            <a:ext cx="295585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itchFamily="2" charset="2"/>
              <a:buChar char="Ø"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0.9BTC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A,B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中无条件分割  （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A:0.4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B:0.5)</a:t>
            </a:r>
          </a:p>
          <a:p>
            <a:pPr marL="285750" indent="-285750" algn="ctr">
              <a:buFont typeface="Wingdings" pitchFamily="2" charset="2"/>
              <a:buChar char="Ø"/>
            </a:pP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向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有条件支付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0.1BTC</a:t>
            </a: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9605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4E0D30E-9CBD-5042-80E9-D455F28DAA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744279"/>
            <a:ext cx="1010321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FC98441-03F3-684E-AB38-A1FE11644FB3}"/>
              </a:ext>
            </a:extLst>
          </p:cNvPr>
          <p:cNvSpPr txBox="1">
            <a:spLocks noChangeArrowheads="1"/>
          </p:cNvSpPr>
          <p:nvPr/>
        </p:nvSpPr>
        <p:spPr>
          <a:xfrm>
            <a:off x="5657702" y="140129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条件支付的两种结果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FAE3432-5A41-4E46-8DC7-2B747FB65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1" y="800630"/>
            <a:ext cx="6439998" cy="532691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A27EFD-90E0-9847-9FD4-CC71167CB807}"/>
              </a:ext>
            </a:extLst>
          </p:cNvPr>
          <p:cNvSpPr txBox="1"/>
          <p:nvPr/>
        </p:nvSpPr>
        <p:spPr>
          <a:xfrm>
            <a:off x="3214684" y="6269037"/>
            <a:ext cx="2753832" cy="372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即时提交</a:t>
            </a:r>
            <a:r>
              <a:rPr kumimoji="1" lang="en-US" altLang="zh-CN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1EAFBB5-EEA3-504A-8A17-B293EF017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1" y="797469"/>
            <a:ext cx="6373346" cy="526311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4E22A2A-8BEF-AA49-9B2C-A9A76FC4D6A6}"/>
              </a:ext>
            </a:extLst>
          </p:cNvPr>
          <p:cNvSpPr txBox="1"/>
          <p:nvPr/>
        </p:nvSpPr>
        <p:spPr>
          <a:xfrm>
            <a:off x="4062818" y="6269037"/>
            <a:ext cx="1594884" cy="372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超时退款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2A72BA5-CD2C-0F46-8E9E-6683E549D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81" y="526454"/>
            <a:ext cx="3517681" cy="106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8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64FD2B3-BBE2-1844-8FD0-490A0949F9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2" t="2199"/>
          <a:stretch/>
        </p:blipFill>
        <p:spPr>
          <a:xfrm>
            <a:off x="1446028" y="1275906"/>
            <a:ext cx="6383496" cy="4859079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157642DA-AB24-D340-9EFA-ECDE9DB94046}"/>
              </a:ext>
            </a:extLst>
          </p:cNvPr>
          <p:cNvSpPr txBox="1">
            <a:spLocks noChangeArrowheads="1"/>
          </p:cNvSpPr>
          <p:nvPr/>
        </p:nvSpPr>
        <p:spPr>
          <a:xfrm>
            <a:off x="5657702" y="140129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HTLC</a:t>
            </a: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惩罚交易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FE1FC0C1-D70A-664E-98F1-4E3D748B5D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9702" y="1275906"/>
            <a:ext cx="12842004" cy="495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17E20150-BC4F-4B4B-837C-E71BADA433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1235020"/>
              </p:ext>
            </p:extLst>
          </p:nvPr>
        </p:nvGraphicFramePr>
        <p:xfrm>
          <a:off x="136593" y="1441613"/>
          <a:ext cx="8750906" cy="40528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r:id="rId5" imgW="21450300" imgH="9918700" progId="Visio.Drawing.15">
                  <p:embed/>
                </p:oleObj>
              </mc:Choice>
              <mc:Fallback>
                <p:oleObj r:id="rId5" imgW="21450300" imgH="99187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593" y="1441613"/>
                        <a:ext cx="8750906" cy="405283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04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62B28591-FFE1-4F4A-8E99-BAF493626F84}"/>
              </a:ext>
            </a:extLst>
          </p:cNvPr>
          <p:cNvSpPr txBox="1">
            <a:spLocks noChangeArrowheads="1"/>
          </p:cNvSpPr>
          <p:nvPr/>
        </p:nvSpPr>
        <p:spPr>
          <a:xfrm>
            <a:off x="5657702" y="207583"/>
            <a:ext cx="3486298" cy="59667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2060"/>
                </a:solidFill>
                <a:latin typeface="黑体" pitchFamily="2" charset="-122"/>
                <a:ea typeface="黑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闪电通道</a:t>
            </a:r>
            <a:r>
              <a:rPr lang="en-US" altLang="zh-CN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→</a:t>
            </a:r>
            <a:r>
              <a:rPr lang="zh-CN" altLang="en-US" sz="2800" dirty="0">
                <a:solidFill>
                  <a:srgbClr val="B74A47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闪电网络</a:t>
            </a:r>
            <a:endParaRPr lang="en-US" altLang="zh-CN" sz="2800" dirty="0">
              <a:solidFill>
                <a:srgbClr val="B74A47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5C4BC49-0051-794A-B15C-6ADF7B287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8" y="956488"/>
            <a:ext cx="6992681" cy="38638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C8D95EC-0429-3040-B8BB-58BE344AF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0077"/>
            <a:ext cx="9144000" cy="359664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449134F-80C8-E144-A1AF-BFE33676DD57}"/>
              </a:ext>
            </a:extLst>
          </p:cNvPr>
          <p:cNvSpPr txBox="1"/>
          <p:nvPr/>
        </p:nvSpPr>
        <p:spPr>
          <a:xfrm>
            <a:off x="228600" y="5348177"/>
            <a:ext cx="8686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双方通过其他通道（绿色线条所示），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Alice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告知 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Dave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要转 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 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BTC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给 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Dave</a:t>
            </a:r>
            <a:r>
              <a:rPr kumimoji="1" lang="zh-CN" altLang="e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Dave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产生一个随机像原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r>
              <a:rPr kumimoji="1" lang="zh-CN" altLang="e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以及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的散列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Dave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保留 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 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并把散列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传递给 </a:t>
            </a:r>
            <a:r>
              <a:rPr kumimoji="1"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Alice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Alice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Bob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之间有已经建立的微支付通道，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Alice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可以产生一个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HTLC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合约并连同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送给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Bob (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红色虚线所示</a:t>
            </a:r>
            <a:r>
              <a:rPr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，如果</a:t>
            </a:r>
            <a:r>
              <a:rPr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Bob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规定时间提交</a:t>
            </a:r>
            <a:r>
              <a:rPr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，获得</a:t>
            </a:r>
            <a:r>
              <a:rPr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1.03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BTC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。其他同理。</a:t>
            </a:r>
            <a:endParaRPr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各方进行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的传递。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最后，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Bob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把得到的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传递给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Alice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以得到资金。至此，整个 </a:t>
            </a:r>
            <a:r>
              <a:rPr lang="en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HTLC </a:t>
            </a:r>
            <a:r>
              <a:rPr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交易完成并关闭</a:t>
            </a:r>
            <a:endParaRPr kumimoji="1" lang="zh-CN" altLang="en-US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7861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937</TotalTime>
  <Words>976</Words>
  <Application>Microsoft Macintosh PowerPoint</Application>
  <PresentationFormat>全屏显示(4:3)</PresentationFormat>
  <Paragraphs>119</Paragraphs>
  <Slides>12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等线</vt:lpstr>
      <vt:lpstr>等线 Light</vt:lpstr>
      <vt:lpstr>STFangsong</vt:lpstr>
      <vt:lpstr>华文楷体</vt:lpstr>
      <vt:lpstr>宋体</vt:lpstr>
      <vt:lpstr>Microsoft YaHei</vt:lpstr>
      <vt:lpstr>Microsoft YaHei</vt:lpstr>
      <vt:lpstr>Bebas Neue</vt:lpstr>
      <vt:lpstr>Lato Light</vt:lpstr>
      <vt:lpstr>Arial</vt:lpstr>
      <vt:lpstr>Calibri</vt:lpstr>
      <vt:lpstr>Calibri Light</vt:lpstr>
      <vt:lpstr>Gill Sans</vt:lpstr>
      <vt:lpstr>Times New Roman</vt:lpstr>
      <vt:lpstr>Wingdings</vt:lpstr>
      <vt:lpstr>Office 主题​​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王浩然</dc:creator>
  <cp:lastModifiedBy>王浩然</cp:lastModifiedBy>
  <cp:revision>49</cp:revision>
  <dcterms:created xsi:type="dcterms:W3CDTF">2018-08-07T01:00:16Z</dcterms:created>
  <dcterms:modified xsi:type="dcterms:W3CDTF">2018-08-08T05:14:21Z</dcterms:modified>
</cp:coreProperties>
</file>

<file path=docProps/thumbnail.jpeg>
</file>